
<file path=[Content_Types].xml><?xml version="1.0" encoding="utf-8"?>
<Types xmlns="http://schemas.openxmlformats.org/package/2006/content-types">
  <Default ContentType="application/vnd.openxmlformats-officedocument.vmlDrawing" Extension="vml"/>
  <Default ContentType="application/vnd.openxmlformats-officedocument.oleObject" Extension="bin"/>
  <Default ContentType="application/xml" Extension="xml"/>
  <Default ContentType="application/vnd.openxmlformats-package.relationships+xml" Extension="rels"/>
  <Default ContentType="image/x-emf" Extension="emf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934200" cy="9220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04820" cy="46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98" tIns="46149" rIns="92298" bIns="46149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27776" y="0"/>
            <a:ext cx="3004820" cy="46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98" tIns="46149" rIns="92298" bIns="46149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01675" y="1152525"/>
            <a:ext cx="5530850" cy="311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98" tIns="46149" rIns="92298" bIns="46149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757591"/>
            <a:ext cx="3004820" cy="462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98" tIns="46149" rIns="92298" bIns="46149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27776" y="8757591"/>
            <a:ext cx="3004820" cy="462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98" tIns="46149" rIns="92298" bIns="46149" anchor="b" anchorCtr="0">
            <a:noAutofit/>
          </a:bodyPr>
          <a:lstStyle/>
          <a:p>
            <a:pPr algn="r"/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95407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</p:spPr>
        <p:txBody>
          <a:bodyPr spcFirstLastPara="1" wrap="square" lIns="92298" tIns="46149" rIns="92298" bIns="461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 txBox="1">
            <a:spLocks noGrp="1"/>
          </p:cNvSpPr>
          <p:nvPr>
            <p:ph type="body" idx="1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</p:spPr>
        <p:txBody>
          <a:bodyPr spcFirstLastPara="1" wrap="square" lIns="92298" tIns="46149" rIns="92298" bIns="461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49" name="Google Shape;14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</p:spPr>
        <p:txBody>
          <a:bodyPr spcFirstLastPara="1" wrap="square" lIns="92298" tIns="46149" rIns="92298" bIns="461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</p:spPr>
        <p:txBody>
          <a:bodyPr spcFirstLastPara="1" wrap="square" lIns="92298" tIns="46149" rIns="92298" bIns="461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7245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:notes"/>
          <p:cNvSpPr txBox="1">
            <a:spLocks noGrp="1"/>
          </p:cNvSpPr>
          <p:nvPr>
            <p:ph type="body" idx="1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</p:spPr>
        <p:txBody>
          <a:bodyPr spcFirstLastPara="1" wrap="square" lIns="92298" tIns="46149" rIns="92298" bIns="461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77" name="Google Shape;1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:notes"/>
          <p:cNvSpPr txBox="1">
            <a:spLocks noGrp="1"/>
          </p:cNvSpPr>
          <p:nvPr>
            <p:ph type="body" idx="1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</p:spPr>
        <p:txBody>
          <a:bodyPr spcFirstLastPara="1" wrap="square" lIns="92298" tIns="46149" rIns="92298" bIns="4614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77" name="Google Shape;1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2104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</a:t>
            </a:fld>
            <a:endParaRPr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824687"/>
              </p:ext>
            </p:extLst>
          </p:nvPr>
        </p:nvGraphicFramePr>
        <p:xfrm>
          <a:off x="1074966" y="0"/>
          <a:ext cx="10297884" cy="6553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CorelDRAW" r:id="rId4" imgW="8241604" imgH="5245806" progId="CorelDraw.Graphic.16">
                  <p:embed/>
                </p:oleObj>
              </mc:Choice>
              <mc:Fallback>
                <p:oleObj name="CorelDRAW" r:id="rId4" imgW="8241604" imgH="5245806" progId="CorelDraw.Graphic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4966" y="0"/>
                        <a:ext cx="10297884" cy="65531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8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8"/>
          <p:cNvSpPr/>
          <p:nvPr/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2F5496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8"/>
          <p:cNvSpPr/>
          <p:nvPr/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472C4">
                  <a:alpha val="45882"/>
                </a:srgbClr>
              </a:gs>
              <a:gs pos="100000">
                <a:srgbClr val="4472C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8"/>
          <p:cNvSpPr/>
          <p:nvPr/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0">
                <a:srgbClr val="4472C4">
                  <a:alpha val="28627"/>
                </a:srgbClr>
              </a:gs>
              <a:gs pos="2000">
                <a:srgbClr val="4472C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8"/>
          <p:cNvSpPr/>
          <p:nvPr/>
        </p:nvSpPr>
        <p:spPr>
          <a:xfrm rot="-964587">
            <a:off x="-501737" y="969718"/>
            <a:ext cx="390035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4472C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8"/>
          <p:cNvSpPr/>
          <p:nvPr/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8DA9DB">
                  <a:alpha val="10980"/>
                </a:srgbClr>
              </a:gs>
              <a:gs pos="100000">
                <a:srgbClr val="8DA9DB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8"/>
          <p:cNvSpPr txBox="1">
            <a:spLocks noGrp="1"/>
          </p:cNvSpPr>
          <p:nvPr>
            <p:ph type="title"/>
          </p:nvPr>
        </p:nvSpPr>
        <p:spPr>
          <a:xfrm>
            <a:off x="278036" y="1797031"/>
            <a:ext cx="3201366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>
                <a:solidFill>
                  <a:srgbClr val="FFFFFF"/>
                </a:solidFill>
              </a:rPr>
              <a:t>POIM 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>2014 – 2020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/>
            </a:r>
            <a:br>
              <a:rPr lang="en-US" sz="4000" b="1">
                <a:solidFill>
                  <a:srgbClr val="FFFFFF"/>
                </a:solidFill>
              </a:rPr>
            </a:br>
            <a:endParaRPr sz="4000" b="1">
              <a:solidFill>
                <a:srgbClr val="FFFFFF"/>
              </a:solidFill>
            </a:endParaRPr>
          </a:p>
        </p:txBody>
      </p:sp>
      <p:sp>
        <p:nvSpPr>
          <p:cNvPr id="159" name="Google Shape;159;p18"/>
          <p:cNvSpPr txBox="1">
            <a:spLocks noGrp="1"/>
          </p:cNvSpPr>
          <p:nvPr>
            <p:ph type="body" idx="1"/>
          </p:nvPr>
        </p:nvSpPr>
        <p:spPr>
          <a:xfrm>
            <a:off x="4037826" y="511388"/>
            <a:ext cx="7876137" cy="6018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>
              <a:buSzPts val="2800"/>
              <a:buNone/>
            </a:pPr>
            <a:endParaRPr lang="ro-RO" b="1" dirty="0" smtClean="0"/>
          </a:p>
          <a:p>
            <a:pPr marL="0" indent="0">
              <a:buSzPts val="2800"/>
              <a:buNone/>
            </a:pPr>
            <a:r>
              <a:rPr lang="en-US" sz="3200" b="1" dirty="0" smtClean="0"/>
              <a:t>Contract </a:t>
            </a:r>
            <a:r>
              <a:rPr lang="it-IT" sz="3200" b="1" dirty="0"/>
              <a:t>CL </a:t>
            </a:r>
            <a:r>
              <a:rPr lang="it-IT" sz="3200" b="1" dirty="0" smtClean="0"/>
              <a:t>23 : Re</a:t>
            </a:r>
            <a:r>
              <a:rPr lang="ro-RO" sz="3200" b="1" dirty="0"/>
              <a:t>ț</a:t>
            </a:r>
            <a:r>
              <a:rPr lang="it-IT" sz="3200" b="1" dirty="0" err="1" smtClean="0"/>
              <a:t>ele</a:t>
            </a:r>
            <a:r>
              <a:rPr lang="it-IT" sz="3200" b="1" dirty="0" smtClean="0"/>
              <a:t> </a:t>
            </a:r>
            <a:r>
              <a:rPr lang="it-IT" sz="3200" b="1" dirty="0" err="1" smtClean="0"/>
              <a:t>ap</a:t>
            </a:r>
            <a:r>
              <a:rPr lang="ro-RO" sz="3200" b="1" dirty="0" smtClean="0"/>
              <a:t>ă</a:t>
            </a:r>
            <a:r>
              <a:rPr lang="it-IT" sz="3200" b="1" dirty="0" smtClean="0"/>
              <a:t> </a:t>
            </a:r>
            <a:r>
              <a:rPr lang="ro-RO" sz="3200" b="1" dirty="0" smtClean="0"/>
              <a:t>ș</a:t>
            </a:r>
            <a:r>
              <a:rPr lang="it-IT" sz="3200" b="1" dirty="0" smtClean="0"/>
              <a:t>i </a:t>
            </a:r>
            <a:r>
              <a:rPr lang="it-IT" sz="3200" b="1" dirty="0" err="1" smtClean="0"/>
              <a:t>aduc</a:t>
            </a:r>
            <a:r>
              <a:rPr lang="ro-RO" sz="3200" b="1" dirty="0" smtClean="0"/>
              <a:t>ț</a:t>
            </a:r>
            <a:r>
              <a:rPr lang="it-IT" sz="3200" b="1" dirty="0" err="1" smtClean="0"/>
              <a:t>iuni</a:t>
            </a:r>
            <a:r>
              <a:rPr lang="it-IT" sz="3200" b="1" dirty="0" smtClean="0"/>
              <a:t> </a:t>
            </a:r>
            <a:r>
              <a:rPr lang="it-IT" sz="3200" b="1" dirty="0" err="1"/>
              <a:t>Medgidia</a:t>
            </a:r>
            <a:r>
              <a:rPr lang="it-IT" sz="3200" b="1" dirty="0"/>
              <a:t>. </a:t>
            </a:r>
            <a:r>
              <a:rPr lang="it-IT" sz="3200" b="1" dirty="0" smtClean="0"/>
              <a:t>Re</a:t>
            </a:r>
            <a:r>
              <a:rPr lang="ro-RO" sz="3200" b="1" dirty="0" smtClean="0"/>
              <a:t>ț</a:t>
            </a:r>
            <a:r>
              <a:rPr lang="it-IT" sz="3200" b="1" dirty="0" err="1" smtClean="0"/>
              <a:t>ele</a:t>
            </a:r>
            <a:r>
              <a:rPr lang="it-IT" sz="3200" b="1" dirty="0" smtClean="0"/>
              <a:t> </a:t>
            </a:r>
            <a:r>
              <a:rPr lang="it-IT" sz="3200" b="1" dirty="0"/>
              <a:t>de </a:t>
            </a:r>
            <a:r>
              <a:rPr lang="it-IT" sz="3200" b="1" dirty="0" err="1"/>
              <a:t>canalizare</a:t>
            </a:r>
            <a:r>
              <a:rPr lang="it-IT" sz="3200" b="1" dirty="0"/>
              <a:t> </a:t>
            </a:r>
            <a:r>
              <a:rPr lang="it-IT" sz="3200" b="1" dirty="0" err="1"/>
              <a:t>Medgidia</a:t>
            </a:r>
            <a:r>
              <a:rPr lang="it-IT" sz="3200" b="1" dirty="0"/>
              <a:t> </a:t>
            </a:r>
          </a:p>
          <a:p>
            <a:pPr marL="0" indent="0">
              <a:buSzPts val="2800"/>
              <a:buNone/>
            </a:pPr>
            <a:r>
              <a:rPr lang="it-IT" sz="3200" b="1" dirty="0" smtClean="0"/>
              <a:t> </a:t>
            </a:r>
            <a:endParaRPr sz="8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600" b="1" dirty="0" err="1" smtClean="0"/>
              <a:t>Valoarea</a:t>
            </a:r>
            <a:r>
              <a:rPr lang="en-US" sz="2600" b="1" dirty="0" smtClean="0"/>
              <a:t> </a:t>
            </a:r>
            <a:r>
              <a:rPr lang="en-US" sz="2600" b="1" dirty="0" err="1"/>
              <a:t>contractului</a:t>
            </a:r>
            <a:r>
              <a:rPr lang="en-US" sz="2600" b="1" dirty="0"/>
              <a:t>: </a:t>
            </a:r>
            <a:r>
              <a:rPr lang="en-GB" sz="2600" b="1" smtClean="0"/>
              <a:t>47.674.351,36</a:t>
            </a:r>
            <a:r>
              <a:rPr lang="en-US" sz="2600" b="1" smtClean="0"/>
              <a:t> </a:t>
            </a:r>
            <a:r>
              <a:rPr lang="ro-RO" sz="2600" b="1" dirty="0" smtClean="0">
                <a:solidFill>
                  <a:schemeClr val="tx1"/>
                </a:solidFill>
              </a:rPr>
              <a:t>lei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smtClean="0"/>
              <a:t>cu TVA</a:t>
            </a:r>
            <a:endParaRPr lang="ro-RO" sz="2600" b="1" dirty="0"/>
          </a:p>
          <a:p>
            <a:pPr marL="228600" lvl="0" indent="-228600">
              <a:buSzPts val="2800"/>
            </a:pPr>
            <a:r>
              <a:rPr lang="en-US" sz="2600" b="1" dirty="0" err="1" smtClean="0"/>
              <a:t>Termenul</a:t>
            </a:r>
            <a:r>
              <a:rPr lang="en-US" sz="2600" b="1" dirty="0" smtClean="0"/>
              <a:t> </a:t>
            </a:r>
            <a:r>
              <a:rPr lang="en-US" sz="2600" b="1" dirty="0"/>
              <a:t>de </a:t>
            </a:r>
            <a:r>
              <a:rPr lang="en-US" sz="2600" b="1" dirty="0" err="1"/>
              <a:t>execuție</a:t>
            </a:r>
            <a:r>
              <a:rPr lang="en-US" sz="2600" b="1" dirty="0"/>
              <a:t>: </a:t>
            </a:r>
            <a:r>
              <a:rPr lang="ro-RO" sz="2600" b="1" dirty="0">
                <a:solidFill>
                  <a:schemeClr val="tx1"/>
                </a:solidFill>
              </a:rPr>
              <a:t>609 zile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600" b="1" dirty="0" err="1" smtClean="0"/>
              <a:t>Dat</a:t>
            </a:r>
            <a:r>
              <a:rPr lang="ro-RO" sz="2600" b="1" dirty="0" smtClean="0"/>
              <a:t>ă</a:t>
            </a:r>
            <a:r>
              <a:rPr lang="en-US" sz="2600" b="1" dirty="0" smtClean="0"/>
              <a:t> </a:t>
            </a:r>
            <a:r>
              <a:rPr lang="en-US" sz="2600" b="1" dirty="0" err="1"/>
              <a:t>finalizare</a:t>
            </a:r>
            <a:r>
              <a:rPr lang="en-US" sz="2600" b="1" dirty="0" smtClean="0"/>
              <a:t>:</a:t>
            </a:r>
            <a:r>
              <a:rPr lang="ro-RO" sz="2600" b="1" dirty="0" smtClean="0"/>
              <a:t> </a:t>
            </a:r>
            <a:r>
              <a:rPr lang="en-GB" sz="2600" b="1" dirty="0" smtClean="0"/>
              <a:t>August 2023</a:t>
            </a:r>
            <a:endParaRPr sz="2000" b="1" dirty="0" smtClean="0"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 </a:t>
            </a:r>
            <a:endParaRPr dirty="0"/>
          </a:p>
        </p:txBody>
      </p:sp>
      <p:sp>
        <p:nvSpPr>
          <p:cNvPr id="160" name="Google Shape;16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9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9"/>
          <p:cNvSpPr/>
          <p:nvPr/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2F5496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9"/>
          <p:cNvSpPr/>
          <p:nvPr/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472C4">
                  <a:alpha val="45882"/>
                </a:srgbClr>
              </a:gs>
              <a:gs pos="100000">
                <a:srgbClr val="4472C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9"/>
          <p:cNvSpPr/>
          <p:nvPr/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0">
                <a:srgbClr val="4472C4">
                  <a:alpha val="28627"/>
                </a:srgbClr>
              </a:gs>
              <a:gs pos="2000">
                <a:srgbClr val="4472C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/>
          <p:nvPr/>
        </p:nvSpPr>
        <p:spPr>
          <a:xfrm rot="-964587">
            <a:off x="-501737" y="969718"/>
            <a:ext cx="390035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4472C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9"/>
          <p:cNvSpPr/>
          <p:nvPr/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8DA9DB">
                  <a:alpha val="10980"/>
                </a:srgbClr>
              </a:gs>
              <a:gs pos="100000">
                <a:srgbClr val="8DA9DB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9"/>
          <p:cNvSpPr txBox="1">
            <a:spLocks noGrp="1"/>
          </p:cNvSpPr>
          <p:nvPr>
            <p:ph type="title"/>
          </p:nvPr>
        </p:nvSpPr>
        <p:spPr>
          <a:xfrm>
            <a:off x="321973" y="1365448"/>
            <a:ext cx="3201366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>
                <a:solidFill>
                  <a:srgbClr val="FFFFFF"/>
                </a:solidFill>
              </a:rPr>
              <a:t>POIM 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>2014 – 2020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/>
            </a:r>
            <a:br>
              <a:rPr lang="en-US" sz="4000" b="1">
                <a:solidFill>
                  <a:srgbClr val="FFFFFF"/>
                </a:solidFill>
              </a:rPr>
            </a:br>
            <a:endParaRPr sz="4000">
              <a:solidFill>
                <a:srgbClr val="FFFFFF"/>
              </a:solidFill>
            </a:endParaRPr>
          </a:p>
        </p:txBody>
      </p:sp>
      <p:sp>
        <p:nvSpPr>
          <p:cNvPr id="173" name="Google Shape;173;p19"/>
          <p:cNvSpPr txBox="1">
            <a:spLocks noGrp="1"/>
          </p:cNvSpPr>
          <p:nvPr>
            <p:ph type="body" idx="1"/>
          </p:nvPr>
        </p:nvSpPr>
        <p:spPr>
          <a:xfrm>
            <a:off x="4649273" y="399246"/>
            <a:ext cx="7124502" cy="600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buSzPts val="2000"/>
              <a:buNone/>
            </a:pPr>
            <a:endParaRPr lang="ro-RO" dirty="0" smtClean="0"/>
          </a:p>
          <a:p>
            <a:pPr marL="0" lvl="0" indent="0">
              <a:buSzPts val="2000"/>
              <a:buNone/>
            </a:pPr>
            <a:endParaRPr lang="ro-RO" sz="1000" dirty="0" smtClean="0"/>
          </a:p>
          <a:p>
            <a:pPr marL="0" lvl="0" indent="0">
              <a:buSzPts val="2000"/>
              <a:buNone/>
            </a:pPr>
            <a:endParaRPr lang="ro-RO" b="1" dirty="0" smtClean="0"/>
          </a:p>
          <a:p>
            <a:pPr marL="0" lvl="0" indent="0">
              <a:buSzPts val="2000"/>
              <a:buNone/>
            </a:pPr>
            <a:endParaRPr lang="ro-RO" b="1" dirty="0" smtClean="0"/>
          </a:p>
          <a:p>
            <a:pPr marL="0" lvl="0" indent="0">
              <a:buSzPts val="2000"/>
              <a:buNone/>
            </a:pPr>
            <a:r>
              <a:rPr lang="ro-RO" dirty="0" smtClean="0"/>
              <a:t>Indicatori conform contract</a:t>
            </a:r>
            <a:r>
              <a:rPr lang="en-US" dirty="0" smtClean="0"/>
              <a:t>:</a:t>
            </a:r>
            <a:endParaRPr lang="ro-RO" dirty="0"/>
          </a:p>
          <a:p>
            <a:pPr marL="0" lvl="0" indent="0">
              <a:buSzPts val="2000"/>
              <a:buNone/>
            </a:pPr>
            <a:r>
              <a:rPr lang="en-US" b="1" dirty="0" err="1" smtClean="0"/>
              <a:t>Obiect</a:t>
            </a:r>
            <a:r>
              <a:rPr lang="ro-RO" b="1" dirty="0" smtClean="0"/>
              <a:t> 1: Reabilitare rețea de distribuție -9.794 m</a:t>
            </a:r>
            <a:r>
              <a:rPr lang="en-GB" dirty="0" smtClean="0"/>
              <a:t>, din care:</a:t>
            </a:r>
            <a:endParaRPr lang="ro-RO" dirty="0" smtClean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lang="ro-RO" sz="1200" dirty="0"/>
          </a:p>
          <a:p>
            <a:pPr lvl="0" indent="-457200">
              <a:buSzPts val="2800"/>
              <a:buFont typeface="Arial" panose="020B0604020202020204" pitchFamily="34" charset="0"/>
              <a:buChar char="•"/>
            </a:pPr>
            <a:r>
              <a:rPr lang="en-GB" dirty="0" err="1" smtClean="0"/>
              <a:t>Reabilitare</a:t>
            </a:r>
            <a:r>
              <a:rPr lang="en-GB" dirty="0" smtClean="0"/>
              <a:t> </a:t>
            </a:r>
            <a:r>
              <a:rPr lang="ro-RO" dirty="0" smtClean="0"/>
              <a:t>rețea distribuție –</a:t>
            </a:r>
            <a:r>
              <a:rPr lang="en-US" dirty="0" smtClean="0"/>
              <a:t> </a:t>
            </a:r>
            <a:r>
              <a:rPr lang="ro-RO" dirty="0" smtClean="0"/>
              <a:t>6.399 </a:t>
            </a:r>
            <a:r>
              <a:rPr lang="en-GB" dirty="0" smtClean="0"/>
              <a:t>m</a:t>
            </a:r>
            <a:r>
              <a:rPr lang="ro-RO" dirty="0" smtClean="0"/>
              <a:t> conductă cu </a:t>
            </a:r>
            <a:r>
              <a:rPr lang="ro-RO" dirty="0" smtClean="0">
                <a:solidFill>
                  <a:schemeClr val="tx1"/>
                </a:solidFill>
              </a:rPr>
              <a:t>diametrul De110mm;</a:t>
            </a:r>
          </a:p>
          <a:p>
            <a:pPr lvl="0" indent="-457200">
              <a:buSzPts val="2800"/>
              <a:buFont typeface="Arial" panose="020B0604020202020204" pitchFamily="34" charset="0"/>
              <a:buChar char="•"/>
            </a:pPr>
            <a:endParaRPr lang="ro-RO" sz="800" dirty="0" smtClean="0"/>
          </a:p>
          <a:p>
            <a:pPr lvl="0"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Reabilitare rețea distribuție – 3.201 m conductă cu diametrul De160mm;</a:t>
            </a:r>
          </a:p>
          <a:p>
            <a:pPr marL="0" lvl="0" indent="0">
              <a:buSzPts val="2800"/>
              <a:buNone/>
            </a:pPr>
            <a:endParaRPr lang="ro-RO" sz="800" dirty="0"/>
          </a:p>
          <a:p>
            <a:pPr lvl="0"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Reabilitare conductă de distribuție apă potabilă aferentă </a:t>
            </a:r>
            <a:r>
              <a:rPr lang="ro-RO" dirty="0" err="1" smtClean="0"/>
              <a:t>Supratraversării</a:t>
            </a:r>
            <a:r>
              <a:rPr lang="ro-RO" dirty="0" smtClean="0"/>
              <a:t> Canalului Dunăre-Marea Neagră - 194 m, </a:t>
            </a:r>
            <a:r>
              <a:rPr lang="ro-RO" dirty="0"/>
              <a:t>conductă cu </a:t>
            </a:r>
            <a:r>
              <a:rPr lang="ro-RO" dirty="0" smtClean="0">
                <a:solidFill>
                  <a:schemeClr val="tx1"/>
                </a:solidFill>
              </a:rPr>
              <a:t>diametrul De400mm</a:t>
            </a:r>
            <a:r>
              <a:rPr lang="ro-RO" dirty="0"/>
              <a:t>.</a:t>
            </a:r>
            <a:endParaRPr lang="ro-RO" dirty="0" smtClean="0"/>
          </a:p>
          <a:p>
            <a:pPr lvl="0" indent="-457200">
              <a:buSzPts val="2800"/>
              <a:buFont typeface="Arial" panose="020B0604020202020204" pitchFamily="34" charset="0"/>
              <a:buChar char="•"/>
            </a:pPr>
            <a:endParaRPr lang="ro-RO" sz="1200" dirty="0" smtClean="0"/>
          </a:p>
          <a:p>
            <a:pPr marL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ro-RO" dirty="0" smtClean="0"/>
          </a:p>
          <a:p>
            <a:pPr marL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ro-RO" dirty="0"/>
          </a:p>
          <a:p>
            <a:pPr marL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ro-RO" dirty="0" smtClean="0"/>
          </a:p>
          <a:p>
            <a:pPr marL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174" name="Google Shape;17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9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9"/>
          <p:cNvSpPr/>
          <p:nvPr/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2F5496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9"/>
          <p:cNvSpPr/>
          <p:nvPr/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472C4">
                  <a:alpha val="45882"/>
                </a:srgbClr>
              </a:gs>
              <a:gs pos="100000">
                <a:srgbClr val="4472C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9"/>
          <p:cNvSpPr/>
          <p:nvPr/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0">
                <a:srgbClr val="4472C4">
                  <a:alpha val="28627"/>
                </a:srgbClr>
              </a:gs>
              <a:gs pos="2000">
                <a:srgbClr val="4472C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/>
          <p:nvPr/>
        </p:nvSpPr>
        <p:spPr>
          <a:xfrm rot="-964587">
            <a:off x="-501737" y="969718"/>
            <a:ext cx="390035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4472C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9"/>
          <p:cNvSpPr/>
          <p:nvPr/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8DA9DB">
                  <a:alpha val="10980"/>
                </a:srgbClr>
              </a:gs>
              <a:gs pos="100000">
                <a:srgbClr val="8DA9DB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9"/>
          <p:cNvSpPr txBox="1">
            <a:spLocks noGrp="1"/>
          </p:cNvSpPr>
          <p:nvPr>
            <p:ph type="title"/>
          </p:nvPr>
        </p:nvSpPr>
        <p:spPr>
          <a:xfrm>
            <a:off x="321973" y="1365448"/>
            <a:ext cx="3201366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>
                <a:solidFill>
                  <a:srgbClr val="FFFFFF"/>
                </a:solidFill>
              </a:rPr>
              <a:t>POIM 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>2014 – 2020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/>
            </a:r>
            <a:br>
              <a:rPr lang="en-US" sz="4000" b="1">
                <a:solidFill>
                  <a:srgbClr val="FFFFFF"/>
                </a:solidFill>
              </a:rPr>
            </a:br>
            <a:endParaRPr sz="4000">
              <a:solidFill>
                <a:srgbClr val="FFFFFF"/>
              </a:solidFill>
            </a:endParaRPr>
          </a:p>
        </p:txBody>
      </p:sp>
      <p:sp>
        <p:nvSpPr>
          <p:cNvPr id="173" name="Google Shape;173;p19"/>
          <p:cNvSpPr txBox="1">
            <a:spLocks noGrp="1"/>
          </p:cNvSpPr>
          <p:nvPr>
            <p:ph type="body" idx="1"/>
          </p:nvPr>
        </p:nvSpPr>
        <p:spPr>
          <a:xfrm>
            <a:off x="4649273" y="399246"/>
            <a:ext cx="7124502" cy="600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buSzPts val="2000"/>
              <a:buNone/>
            </a:pPr>
            <a:endParaRPr lang="ro-RO" dirty="0" smtClean="0"/>
          </a:p>
          <a:p>
            <a:pPr marL="0" lvl="0" indent="0">
              <a:buSzPts val="2000"/>
              <a:buNone/>
            </a:pPr>
            <a:endParaRPr lang="ro-RO" dirty="0"/>
          </a:p>
          <a:p>
            <a:pPr marL="0" lvl="0" indent="0">
              <a:buSzPts val="2000"/>
              <a:buNone/>
            </a:pPr>
            <a:endParaRPr lang="ro-RO" sz="2600" b="1" dirty="0" smtClean="0"/>
          </a:p>
          <a:p>
            <a:pPr marL="0" indent="0">
              <a:buSzPts val="2800"/>
              <a:buNone/>
            </a:pPr>
            <a:endParaRPr lang="en-US" b="1" dirty="0"/>
          </a:p>
          <a:p>
            <a:pPr marL="0" indent="0">
              <a:buSzPts val="2800"/>
              <a:buNone/>
            </a:pPr>
            <a:r>
              <a:rPr lang="en-US" dirty="0" err="1" smtClean="0"/>
              <a:t>Indicatori</a:t>
            </a:r>
            <a:r>
              <a:rPr lang="en-US" dirty="0" smtClean="0"/>
              <a:t> conform contract</a:t>
            </a:r>
          </a:p>
          <a:p>
            <a:pPr marL="0" indent="0">
              <a:buSzPts val="2800"/>
              <a:buNone/>
            </a:pPr>
            <a:endParaRPr lang="en-US" b="1" dirty="0"/>
          </a:p>
          <a:p>
            <a:pPr marL="0" indent="0">
              <a:buSzPts val="2800"/>
              <a:buNone/>
            </a:pPr>
            <a:r>
              <a:rPr lang="ro-RO" b="1" dirty="0" smtClean="0"/>
              <a:t>Obiect </a:t>
            </a:r>
            <a:r>
              <a:rPr lang="ro-RO" b="1" dirty="0"/>
              <a:t>2: Reabilitare conducte de aducțiune – 1.901 </a:t>
            </a:r>
            <a:r>
              <a:rPr lang="ro-RO" b="1" dirty="0" smtClean="0"/>
              <a:t>m,</a:t>
            </a:r>
            <a:r>
              <a:rPr lang="ro-RO" dirty="0" smtClean="0"/>
              <a:t> din care</a:t>
            </a:r>
            <a:r>
              <a:rPr lang="en-US" dirty="0" smtClean="0"/>
              <a:t>:</a:t>
            </a:r>
            <a:endParaRPr lang="ro-RO" dirty="0" smtClean="0"/>
          </a:p>
          <a:p>
            <a:pPr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Reabilitare conductă aducțiune – 1.529m, conductă cu diametrul De630mm</a:t>
            </a:r>
            <a:r>
              <a:rPr lang="en-US" dirty="0" smtClean="0"/>
              <a:t>;</a:t>
            </a:r>
            <a:endParaRPr lang="ro-RO" dirty="0" smtClean="0"/>
          </a:p>
          <a:p>
            <a:pPr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Reabilitare conductă de aducțiune – 230m, conducă cu diametrul De500mm</a:t>
            </a:r>
            <a:r>
              <a:rPr lang="en-US" dirty="0" smtClean="0"/>
              <a:t>;</a:t>
            </a:r>
            <a:endParaRPr lang="ro-RO" dirty="0" smtClean="0"/>
          </a:p>
          <a:p>
            <a:pPr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Reabilitare conductă aducțiune 100 m, conductă cu diametrul De250mm</a:t>
            </a:r>
            <a:r>
              <a:rPr lang="en-US" dirty="0" smtClean="0"/>
              <a:t>;</a:t>
            </a:r>
            <a:endParaRPr lang="ro-RO" dirty="0" smtClean="0"/>
          </a:p>
          <a:p>
            <a:pPr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Reabilitare conductă aducțiune 42m, conductă cu diametrul De200mm</a:t>
            </a:r>
            <a:r>
              <a:rPr lang="en-US" dirty="0" smtClean="0"/>
              <a:t>;</a:t>
            </a:r>
            <a:endParaRPr lang="en-GB" b="1" dirty="0"/>
          </a:p>
          <a:p>
            <a:pPr marL="0" lvl="0" indent="0">
              <a:buSzPts val="2800"/>
              <a:buNone/>
            </a:pPr>
            <a:endParaRPr lang="en-GB" b="1" dirty="0" smtClean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lang="ro-RO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174" name="Google Shape;17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865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0"/>
          <p:cNvSpPr/>
          <p:nvPr/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2F5496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0"/>
          <p:cNvSpPr/>
          <p:nvPr/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472C4">
                  <a:alpha val="45882"/>
                </a:srgbClr>
              </a:gs>
              <a:gs pos="100000">
                <a:srgbClr val="4472C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0"/>
          <p:cNvSpPr/>
          <p:nvPr/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0">
                <a:srgbClr val="4472C4">
                  <a:alpha val="28627"/>
                </a:srgbClr>
              </a:gs>
              <a:gs pos="2000">
                <a:srgbClr val="4472C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0"/>
          <p:cNvSpPr/>
          <p:nvPr/>
        </p:nvSpPr>
        <p:spPr>
          <a:xfrm rot="-964587">
            <a:off x="-501737" y="969718"/>
            <a:ext cx="390035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4472C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0"/>
          <p:cNvSpPr/>
          <p:nvPr/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8DA9DB">
                  <a:alpha val="10980"/>
                </a:srgbClr>
              </a:gs>
              <a:gs pos="100000">
                <a:srgbClr val="8DA9DB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0"/>
          <p:cNvSpPr txBox="1">
            <a:spLocks noGrp="1"/>
          </p:cNvSpPr>
          <p:nvPr>
            <p:ph type="title"/>
          </p:nvPr>
        </p:nvSpPr>
        <p:spPr>
          <a:xfrm>
            <a:off x="321973" y="1365448"/>
            <a:ext cx="3201366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>
                <a:solidFill>
                  <a:srgbClr val="FFFFFF"/>
                </a:solidFill>
              </a:rPr>
              <a:t>POIM 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>2014 – 2020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/>
            </a:r>
            <a:br>
              <a:rPr lang="en-US" sz="4000" b="1">
                <a:solidFill>
                  <a:srgbClr val="FFFFFF"/>
                </a:solidFill>
              </a:rPr>
            </a:br>
            <a:endParaRPr sz="4000">
              <a:solidFill>
                <a:srgbClr val="FFFFFF"/>
              </a:solidFill>
            </a:endParaRPr>
          </a:p>
        </p:txBody>
      </p:sp>
      <p:sp>
        <p:nvSpPr>
          <p:cNvPr id="187" name="Google Shape;187;p20"/>
          <p:cNvSpPr txBox="1">
            <a:spLocks noGrp="1"/>
          </p:cNvSpPr>
          <p:nvPr>
            <p:ph type="body" idx="1"/>
          </p:nvPr>
        </p:nvSpPr>
        <p:spPr>
          <a:xfrm>
            <a:off x="4211392" y="115910"/>
            <a:ext cx="7881870" cy="6731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buSzPts val="2000"/>
              <a:buNone/>
            </a:pPr>
            <a:r>
              <a:rPr lang="ro-RO" dirty="0"/>
              <a:t>Indicatori conform contract</a:t>
            </a:r>
            <a:r>
              <a:rPr lang="en-GB" dirty="0"/>
              <a:t>: </a:t>
            </a:r>
            <a:endParaRPr lang="ro-RO" dirty="0" smtClean="0"/>
          </a:p>
          <a:p>
            <a:pPr marL="0" lvl="0" indent="0">
              <a:buSzPts val="2000"/>
              <a:buNone/>
            </a:pPr>
            <a:endParaRPr lang="ro-RO" dirty="0"/>
          </a:p>
          <a:p>
            <a:pPr marL="0" lvl="0" indent="0">
              <a:buSzPts val="2800"/>
              <a:buNone/>
            </a:pPr>
            <a:r>
              <a:rPr lang="en-GB" b="1" dirty="0" smtClean="0"/>
              <a:t>Ob</a:t>
            </a:r>
            <a:r>
              <a:rPr lang="ro-RO" b="1" dirty="0" smtClean="0"/>
              <a:t>i</a:t>
            </a:r>
            <a:r>
              <a:rPr lang="en-GB" b="1" dirty="0" err="1" smtClean="0"/>
              <a:t>ect</a:t>
            </a:r>
            <a:r>
              <a:rPr lang="en-GB" b="1" dirty="0" smtClean="0"/>
              <a:t> </a:t>
            </a:r>
            <a:r>
              <a:rPr lang="ro-RO" b="1" dirty="0"/>
              <a:t>3:</a:t>
            </a:r>
            <a:r>
              <a:rPr lang="en-GB" b="1" dirty="0"/>
              <a:t> </a:t>
            </a:r>
            <a:r>
              <a:rPr lang="ro-RO" b="1" dirty="0"/>
              <a:t>Extindere rețea de canalizare - 539 </a:t>
            </a:r>
            <a:r>
              <a:rPr lang="en-GB" b="1" dirty="0"/>
              <a:t>m</a:t>
            </a:r>
            <a:r>
              <a:rPr lang="ro-RO" b="1" dirty="0"/>
              <a:t> </a:t>
            </a:r>
            <a:r>
              <a:rPr lang="ro-RO" dirty="0"/>
              <a:t>conductă cu diametrul </a:t>
            </a:r>
            <a:r>
              <a:rPr lang="ro-RO" dirty="0" smtClean="0"/>
              <a:t>Dn250mm</a:t>
            </a:r>
            <a:endParaRPr lang="en-GB" sz="1200" dirty="0"/>
          </a:p>
          <a:p>
            <a:pPr marL="0" lvl="0" indent="0">
              <a:buSzPts val="2000"/>
              <a:buNone/>
            </a:pPr>
            <a:endParaRPr lang="ro-RO" sz="1400" b="1" dirty="0"/>
          </a:p>
          <a:p>
            <a:pPr marL="0" lvl="0" indent="0">
              <a:buSzPts val="2000"/>
              <a:buNone/>
            </a:pPr>
            <a:r>
              <a:rPr lang="ro-RO" b="1" dirty="0"/>
              <a:t>Obiect 4</a:t>
            </a:r>
            <a:r>
              <a:rPr lang="en-US" b="1" dirty="0"/>
              <a:t>:</a:t>
            </a:r>
            <a:r>
              <a:rPr lang="ro-RO" b="1" dirty="0"/>
              <a:t> Reabilitare conducte de refulare – 9.800 m, din care</a:t>
            </a:r>
            <a:r>
              <a:rPr lang="en-US" b="1" dirty="0"/>
              <a:t>:</a:t>
            </a:r>
          </a:p>
          <a:p>
            <a:pPr lvl="0" indent="-457200">
              <a:buSzPts val="2000"/>
              <a:buFont typeface="Arial" panose="020B0604020202020204" pitchFamily="34" charset="0"/>
              <a:buChar char="•"/>
            </a:pPr>
            <a:r>
              <a:rPr lang="ro-RO" dirty="0" smtClean="0"/>
              <a:t>Reabilitare conducte de refulare – 423m, conductă cu diametrul De500mm ;</a:t>
            </a:r>
          </a:p>
          <a:p>
            <a:pPr lvl="0" indent="-457200">
              <a:buSzPts val="2000"/>
              <a:buFont typeface="Arial" panose="020B0604020202020204" pitchFamily="34" charset="0"/>
              <a:buChar char="•"/>
            </a:pPr>
            <a:r>
              <a:rPr lang="ro-RO" dirty="0" smtClean="0"/>
              <a:t>Reabilitare conducte de refulare -  9.183m, conducte cu alte diametre;</a:t>
            </a:r>
          </a:p>
          <a:p>
            <a:pPr lvl="0" indent="-457200">
              <a:buSzPts val="2000"/>
              <a:buFont typeface="Arial" panose="020B0604020202020204" pitchFamily="34" charset="0"/>
              <a:buChar char="•"/>
            </a:pPr>
            <a:r>
              <a:rPr lang="ro-RO" dirty="0" smtClean="0"/>
              <a:t>Reabilitare </a:t>
            </a:r>
            <a:r>
              <a:rPr lang="ro-RO" dirty="0"/>
              <a:t>conductă de refulare aferentă </a:t>
            </a:r>
            <a:r>
              <a:rPr lang="ro-RO" dirty="0" err="1" smtClean="0"/>
              <a:t>Supratraversării</a:t>
            </a:r>
            <a:r>
              <a:rPr lang="ro-RO" dirty="0" smtClean="0"/>
              <a:t> </a:t>
            </a:r>
            <a:r>
              <a:rPr lang="ro-RO" dirty="0"/>
              <a:t>Canal Dunăre – Marea Neagră – 194 m, conductă cu </a:t>
            </a:r>
            <a:r>
              <a:rPr lang="ro-RO" dirty="0" smtClean="0"/>
              <a:t>diametrul De500mm.</a:t>
            </a:r>
            <a:endParaRPr lang="ro-RO" dirty="0"/>
          </a:p>
        </p:txBody>
      </p:sp>
      <p:sp>
        <p:nvSpPr>
          <p:cNvPr id="188" name="Google Shape;18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ro-RO" dirty="0" smtClean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0"/>
          <p:cNvSpPr/>
          <p:nvPr/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2F5496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0"/>
          <p:cNvSpPr/>
          <p:nvPr/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472C4">
                  <a:alpha val="45882"/>
                </a:srgbClr>
              </a:gs>
              <a:gs pos="100000">
                <a:srgbClr val="4472C4">
                  <a:alpha val="45882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0"/>
          <p:cNvSpPr/>
          <p:nvPr/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0">
                <a:srgbClr val="4472C4">
                  <a:alpha val="28627"/>
                </a:srgbClr>
              </a:gs>
              <a:gs pos="2000">
                <a:srgbClr val="4472C4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0"/>
          <p:cNvSpPr/>
          <p:nvPr/>
        </p:nvSpPr>
        <p:spPr>
          <a:xfrm rot="-964587">
            <a:off x="-501737" y="969718"/>
            <a:ext cx="3900357" cy="4178958"/>
          </a:xfrm>
          <a:custGeom>
            <a:avLst/>
            <a:gdLst/>
            <a:ahLst/>
            <a:cxnLst/>
            <a:rect l="l" t="t" r="r" b="b"/>
            <a:pathLst>
              <a:path w="3900357" h="4178958" extrusionOk="0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4472C4">
                  <a:alpha val="42745"/>
                </a:srgbClr>
              </a:gs>
            </a:gsLst>
            <a:lin ang="1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0"/>
          <p:cNvSpPr/>
          <p:nvPr/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8DA9DB">
                  <a:alpha val="10980"/>
                </a:srgbClr>
              </a:gs>
              <a:gs pos="100000">
                <a:srgbClr val="8DA9DB">
                  <a:alpha val="10980"/>
                </a:srgbClr>
              </a:gs>
            </a:gsLst>
            <a:lin ang="7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0"/>
          <p:cNvSpPr txBox="1">
            <a:spLocks noGrp="1"/>
          </p:cNvSpPr>
          <p:nvPr>
            <p:ph type="title"/>
          </p:nvPr>
        </p:nvSpPr>
        <p:spPr>
          <a:xfrm>
            <a:off x="321973" y="1365448"/>
            <a:ext cx="3201366" cy="3387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>
                <a:solidFill>
                  <a:srgbClr val="FFFFFF"/>
                </a:solidFill>
              </a:rPr>
              <a:t>POIM 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>2014 – 2020</a:t>
            </a:r>
            <a:br>
              <a:rPr lang="en-US" sz="4000" b="1">
                <a:solidFill>
                  <a:srgbClr val="FFFFFF"/>
                </a:solidFill>
              </a:rPr>
            </a:br>
            <a:r>
              <a:rPr lang="en-US" sz="4000" b="1">
                <a:solidFill>
                  <a:srgbClr val="FFFFFF"/>
                </a:solidFill>
              </a:rPr>
              <a:t/>
            </a:r>
            <a:br>
              <a:rPr lang="en-US" sz="4000" b="1">
                <a:solidFill>
                  <a:srgbClr val="FFFFFF"/>
                </a:solidFill>
              </a:rPr>
            </a:br>
            <a:endParaRPr sz="4000">
              <a:solidFill>
                <a:srgbClr val="FFFFFF"/>
              </a:solidFill>
            </a:endParaRPr>
          </a:p>
        </p:txBody>
      </p:sp>
      <p:sp>
        <p:nvSpPr>
          <p:cNvPr id="187" name="Google Shape;187;p20"/>
          <p:cNvSpPr txBox="1">
            <a:spLocks noGrp="1"/>
          </p:cNvSpPr>
          <p:nvPr>
            <p:ph type="body" idx="1"/>
          </p:nvPr>
        </p:nvSpPr>
        <p:spPr>
          <a:xfrm>
            <a:off x="4211392" y="115910"/>
            <a:ext cx="7881870" cy="6731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buSzPts val="2000"/>
              <a:buNone/>
            </a:pPr>
            <a:r>
              <a:rPr lang="ro-RO" dirty="0"/>
              <a:t>Indicatori conform contract</a:t>
            </a:r>
            <a:r>
              <a:rPr lang="en-GB" dirty="0"/>
              <a:t>: </a:t>
            </a:r>
            <a:endParaRPr lang="ro-RO" dirty="0" smtClean="0"/>
          </a:p>
          <a:p>
            <a:pPr marL="0" lvl="0" indent="0">
              <a:buSzPts val="2000"/>
              <a:buNone/>
            </a:pPr>
            <a:endParaRPr lang="ro-RO" dirty="0"/>
          </a:p>
          <a:p>
            <a:pPr marL="0" lvl="0" indent="0">
              <a:buSzPts val="2000"/>
              <a:buNone/>
            </a:pPr>
            <a:r>
              <a:rPr lang="ro-RO" b="1" dirty="0" smtClean="0"/>
              <a:t>Obiect 5: Reabilitare Stații de pompare apă uzată menajeră</a:t>
            </a:r>
            <a:endParaRPr lang="ro-RO" b="1" dirty="0"/>
          </a:p>
          <a:p>
            <a:pPr marL="0" lvl="0" indent="0">
              <a:buSzPts val="2000"/>
              <a:buNone/>
            </a:pPr>
            <a:endParaRPr lang="ro-RO" sz="1200" dirty="0"/>
          </a:p>
          <a:p>
            <a:pPr lvl="0"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Reabilitare SP1, SP2, SP4, SP7 – parte de construcții, instalații hidraulice, parte de electrice și automatizări;</a:t>
            </a:r>
          </a:p>
          <a:p>
            <a:pPr lvl="0"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Reabilitare cămine decantare aferente stațiilor de pompare apă uzată menajeră SPAU1, SPAU2</a:t>
            </a:r>
            <a:r>
              <a:rPr lang="ro-RO" smtClean="0"/>
              <a:t>, SPAU4;</a:t>
            </a:r>
            <a:endParaRPr lang="ro-RO" dirty="0" smtClean="0"/>
          </a:p>
          <a:p>
            <a:pPr lvl="0"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Un cămin nou de decantare amplasat în amonte de stația de pompare SPAU7;</a:t>
            </a:r>
          </a:p>
          <a:p>
            <a:pPr lvl="0" indent="-457200">
              <a:buSzPts val="2800"/>
              <a:buFont typeface="Arial" panose="020B0604020202020204" pitchFamily="34" charset="0"/>
              <a:buChar char="•"/>
            </a:pPr>
            <a:r>
              <a:rPr lang="ro-RO" dirty="0" smtClean="0"/>
              <a:t>Integrarea noilor obiecte propuse in sistem SCADA.</a:t>
            </a:r>
            <a:endParaRPr lang="en-GB" dirty="0"/>
          </a:p>
        </p:txBody>
      </p:sp>
      <p:sp>
        <p:nvSpPr>
          <p:cNvPr id="188" name="Google Shape;18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ro-RO" dirty="0" smtClean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613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