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2" r:id="rId3"/>
    <p:sldId id="260" r:id="rId4"/>
    <p:sldId id="263" r:id="rId5"/>
    <p:sldId id="261" r:id="rId6"/>
    <p:sldId id="266" r:id="rId7"/>
    <p:sldId id="277" r:id="rId8"/>
    <p:sldId id="279" r:id="rId9"/>
    <p:sldId id="268" r:id="rId10"/>
    <p:sldId id="281" r:id="rId11"/>
    <p:sldId id="269" r:id="rId12"/>
    <p:sldId id="270" r:id="rId13"/>
    <p:sldId id="271" r:id="rId14"/>
    <p:sldId id="272" r:id="rId15"/>
    <p:sldId id="273" r:id="rId16"/>
    <p:sldId id="259" r:id="rId17"/>
    <p:sldId id="275" r:id="rId18"/>
    <p:sldId id="276" r:id="rId19"/>
    <p:sldId id="280" r:id="rId20"/>
  </p:sldIdLst>
  <p:sldSz cx="12192000" cy="6858000"/>
  <p:notesSz cx="6858000" cy="9144000"/>
  <p:defaultTextStyle>
    <a:defPPr>
      <a:defRPr lang="en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5"/>
    <p:restoredTop sz="96181"/>
  </p:normalViewPr>
  <p:slideViewPr>
    <p:cSldViewPr snapToGrid="0">
      <p:cViewPr varScale="1">
        <p:scale>
          <a:sx n="116" d="100"/>
          <a:sy n="116" d="100"/>
        </p:scale>
        <p:origin x="4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8F34-A1D7-27AB-6BEF-588A09812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BB4D6-F2F1-2866-3122-78590B91E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B6BE9-9C35-9DEF-843A-C8C038E46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605A5-D70E-27B8-320D-91FA9761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5570B-623F-89D4-91C0-98FC73D9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2450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512F-53C7-C0C3-2E72-4C37A0E0E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9A6272-2160-A4BA-1A91-E3A4ABEF3E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1F6825-D071-D26B-91AB-8C4EF413C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623BD-7108-506C-8F36-2A853DC47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2CA54-6E97-9C74-01FE-7716A27D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07280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1829D-C718-2C2D-1FBF-213952836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3E1B6-C53A-3E28-1F1D-A1D745359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F06C4-6C59-345D-CBA9-ECDD63A6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F6E43-BA35-2962-03DD-25CBEA43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14F999-57EA-DBBB-130A-DC4FB4812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809732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00DF8-4669-BB5D-CABE-57CFCFDD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785D7-F23F-7E6F-7FE7-AB7FBF104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3CBA1-17BA-A860-0866-2583C5D9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EB533-9132-8330-A490-0627752B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2CD6D-8F44-8E56-C2D5-982D1586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936754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A533-34AC-98BB-7F4E-F805FDC8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AC979-9519-888E-8051-049067F80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7A649-9E4D-6104-77CD-482F98609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47414-84AB-2004-E5EF-78B5B476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2D71-BCB8-1653-677C-AA68AE3AC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84932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F005E-5C98-0D58-2A13-242795E4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F71C3-6C68-665A-0A8E-B6BF1B7E53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322BEC-D234-7B0F-DB4C-0847D5ED7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7C87E-A185-C97D-B95F-71AF6D1BE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F4352-43D0-8473-24A4-4EB574B3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B5E0BB-0E54-57D6-C582-977B26669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916366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31F37-99AF-CBDF-4F76-659186A0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EE02D-9095-7B40-8AD2-63A643A90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0C8BA8-64D2-32EE-D3BD-B3932122C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058C2C-1665-FCBF-E271-AD80061278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91B297-2671-EFEF-A1A9-3662DF3D07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14A9D5-FCF5-431D-480C-686EE0F3D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AD9C32-61E6-EE57-AA9A-5E0DA5F04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56F6B4-03BA-2C97-A902-20FDEE1E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887120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33F69-EEF9-0BF2-5FF1-578D213C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931F07-609F-409E-7AD8-90AFD5C34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999E2-5FDE-D344-835F-991079A08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6BB1E-F498-E71B-4A8E-16A858AE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71612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99FB6D-9C2A-4FF9-7CED-FCA5610D4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77BE6-8FB8-27E7-8952-DACD2DCF0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6F561D-BBCF-A91F-9154-35A6981E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8525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8606E-3AE5-BF8C-5F5E-DDE551D6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28EDB-F365-2206-11E5-EA4196A11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10850-24D7-5A9C-52FB-E6307AD72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18879-C740-B72D-3663-4887391BC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53A56-0244-1A1B-C7DA-1ADB8B1D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00004-D27E-A2A2-ECCD-9162489E9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43718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8AFE6-3366-763D-EE56-F24E7C19E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A01238-1651-4FDD-3E0E-8C3E4B097D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F2899A-98A2-49B5-FB61-FB8EE1BBA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EF5BD-5F66-E1DA-04CB-68A2F0764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EA9A5-2370-85B7-8FE0-F5C02EF18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8F2BA-B05B-D6BB-07F4-2D65F15C0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21515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14ABD-911A-BCE8-A5F6-A31ABDAA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6765C-0684-F273-50AF-130FDBEC9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B17FF-6487-5625-6857-23D297A1A3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214AF-8566-7842-8B0F-7F21842C0FBA}" type="datetimeFigureOut">
              <a:rPr lang="en-RO" smtClean="0"/>
              <a:t>17.07.2023</a:t>
            </a:fld>
            <a:endParaRPr lang="en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D92CE-609B-DEEC-61BF-FA682A9E1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E51B0-A673-13E1-56FE-BA1D55E19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CCAB8-F139-B749-A526-2CC882CD8EFB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182483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2CCF4-B187-701D-C934-0670E53DD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57A13-834E-1F26-31B0-24C19ECE4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R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AC1D8-A0E4-02BD-E95C-E18A61ED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531" y="-924059"/>
            <a:ext cx="12563061" cy="8868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4EEE0-C6B7-46D2-5836-F25BF16BA6D1}"/>
              </a:ext>
            </a:extLst>
          </p:cNvPr>
          <p:cNvSpPr txBox="1"/>
          <p:nvPr/>
        </p:nvSpPr>
        <p:spPr>
          <a:xfrm>
            <a:off x="2663687" y="4483723"/>
            <a:ext cx="682486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RO" sz="3200" b="1" dirty="0"/>
              <a:t>Together we can make a difference</a:t>
            </a:r>
          </a:p>
        </p:txBody>
      </p:sp>
    </p:spTree>
    <p:extLst>
      <p:ext uri="{BB962C8B-B14F-4D97-AF65-F5344CB8AC3E}">
        <p14:creationId xmlns:p14="http://schemas.microsoft.com/office/powerpoint/2010/main" val="1524667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78598-F2F8-7945-9974-73CE9714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268" y="316223"/>
            <a:ext cx="10515600" cy="1325563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Build your future </a:t>
            </a:r>
            <a:br>
              <a:rPr lang="en-RO" sz="4400" b="1" dirty="0">
                <a:solidFill>
                  <a:srgbClr val="7030A0"/>
                </a:solidFill>
              </a:rPr>
            </a:br>
            <a:endParaRPr lang="en-RO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DEA05-2A82-514E-8143-15503E62B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2405" y="1641786"/>
            <a:ext cx="4603595" cy="4486275"/>
          </a:xfrm>
        </p:spPr>
        <p:txBody>
          <a:bodyPr>
            <a:normAutofit/>
          </a:bodyPr>
          <a:lstStyle/>
          <a:p>
            <a:r>
              <a:rPr lang="en-US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when we started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plan</a:t>
            </a:r>
            <a:r>
              <a:rPr lang="en-US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 this guide , we thought of 4 important pillars to educate young :</a:t>
            </a:r>
          </a:p>
          <a:p>
            <a:r>
              <a:rPr lang="en-US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vision </a:t>
            </a:r>
          </a:p>
          <a:p>
            <a:r>
              <a:rPr lang="en-US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influence </a:t>
            </a:r>
          </a:p>
          <a:p>
            <a:r>
              <a:rPr lang="en-US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character </a:t>
            </a:r>
          </a:p>
          <a:p>
            <a:r>
              <a:rPr lang="en-US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prioritization </a:t>
            </a:r>
            <a:br>
              <a:rPr lang="en-US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</a:br>
            <a:br>
              <a:rPr lang="en-US" b="1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</a:br>
            <a:endParaRPr lang="en-RO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6C3FB1-AC25-9647-B5AC-5C123144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207" y="1413778"/>
            <a:ext cx="3239224" cy="458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1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5E55E4-8289-8CD5-C86E-ED9F1CA8148B}"/>
              </a:ext>
            </a:extLst>
          </p:cNvPr>
          <p:cNvSpPr txBox="1"/>
          <p:nvPr/>
        </p:nvSpPr>
        <p:spPr>
          <a:xfrm>
            <a:off x="671813" y="2776201"/>
            <a:ext cx="1084837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2400" b="1" dirty="0">
                <a:effectLst/>
              </a:rPr>
              <a:t>Our </a:t>
            </a:r>
            <a:r>
              <a:rPr lang="en-GB" sz="2400" b="1" dirty="0" err="1"/>
              <a:t>curent</a:t>
            </a:r>
            <a:r>
              <a:rPr lang="en-GB" sz="2400" b="1" dirty="0">
                <a:effectLst/>
              </a:rPr>
              <a:t> partner is our national bank - BCR who supports the project</a:t>
            </a:r>
          </a:p>
          <a:p>
            <a:pPr algn="ctr" rtl="0"/>
            <a:r>
              <a:rPr lang="en-GB" sz="2400" b="1" dirty="0">
                <a:effectLst/>
              </a:rPr>
              <a:t> along with also integrating a financial education lesson for children in this GUIDE.</a:t>
            </a:r>
            <a:endParaRPr lang="en-GB" sz="24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C8D6C9-95BC-989B-85EF-0363290BF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058" y="193552"/>
            <a:ext cx="6184900" cy="237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67FBD-F0B4-9E63-C350-91484AFEF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5EFEBD-0E82-6149-ACA2-C53D1FF2E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7766" b="9754"/>
          <a:stretch/>
        </p:blipFill>
        <p:spPr>
          <a:xfrm>
            <a:off x="2677538" y="3623542"/>
            <a:ext cx="6317940" cy="3043053"/>
          </a:xfrm>
        </p:spPr>
      </p:pic>
    </p:spTree>
    <p:extLst>
      <p:ext uri="{BB962C8B-B14F-4D97-AF65-F5344CB8AC3E}">
        <p14:creationId xmlns:p14="http://schemas.microsoft.com/office/powerpoint/2010/main" val="19780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5387B9-9053-2E89-D485-91B27CD12A55}"/>
              </a:ext>
            </a:extLst>
          </p:cNvPr>
          <p:cNvSpPr txBox="1"/>
          <p:nvPr/>
        </p:nvSpPr>
        <p:spPr>
          <a:xfrm>
            <a:off x="6264876" y="1352711"/>
            <a:ext cx="5202194" cy="53860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rtl="0"/>
            <a:r>
              <a:rPr lang="en-GB" sz="2400" b="1" dirty="0"/>
              <a:t>O</a:t>
            </a:r>
            <a:r>
              <a:rPr lang="en-GB" sz="2400" b="1" dirty="0">
                <a:effectLst/>
              </a:rPr>
              <a:t>ur OBJECTIVE for the online app are :</a:t>
            </a:r>
          </a:p>
          <a:p>
            <a:pPr rtl="0"/>
            <a:endParaRPr lang="en-GB" sz="2000" dirty="0">
              <a:effectLst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</a:rPr>
              <a:t>to increase students' appetite for personal development </a:t>
            </a:r>
          </a:p>
          <a:p>
            <a:pPr rtl="0"/>
            <a:endParaRPr lang="en-GB" sz="2000" b="1" dirty="0">
              <a:effectLst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</a:rPr>
              <a:t>to decrease school dropout rates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GB" sz="2000" dirty="0">
              <a:effectLst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</a:rPr>
              <a:t>the guide becomes a personal development handbook for young people in schools in a maximum of 2 years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en-GB" sz="2000" dirty="0">
              <a:effectLst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</a:rPr>
              <a:t>from 45.000 students involved in the first 2 years,  we want to reach 100.000 new young people in the first year,  after the launch of the mobile app</a:t>
            </a:r>
            <a:endParaRPr lang="en-GB" sz="2000" dirty="0">
              <a:effectLst/>
            </a:endParaRPr>
          </a:p>
          <a:p>
            <a:br>
              <a:rPr lang="en-GB" sz="2000" dirty="0"/>
            </a:br>
            <a:endParaRPr lang="en-RO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2424B-1EE3-F389-78D0-CB93B4D6C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66" r="17564"/>
          <a:stretch/>
        </p:blipFill>
        <p:spPr>
          <a:xfrm>
            <a:off x="168876" y="316902"/>
            <a:ext cx="6096000" cy="6224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EF9E5-0515-A1EA-AFD6-556C25AE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66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80F5E3B-542C-3CA9-31FA-7A3A8A69DAC7}"/>
              </a:ext>
            </a:extLst>
          </p:cNvPr>
          <p:cNvSpPr txBox="1"/>
          <p:nvPr/>
        </p:nvSpPr>
        <p:spPr>
          <a:xfrm>
            <a:off x="2755791" y="3194088"/>
            <a:ext cx="5988903" cy="246221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b="1" dirty="0"/>
              <a:t>W</a:t>
            </a:r>
            <a:r>
              <a:rPr lang="en-GB" b="1" dirty="0">
                <a:effectLst/>
              </a:rPr>
              <a:t>ith an average of 25 young people in a class x</a:t>
            </a:r>
          </a:p>
          <a:p>
            <a:pPr algn="ctr" rtl="0"/>
            <a:r>
              <a:rPr lang="en-GB" b="1" dirty="0">
                <a:effectLst/>
              </a:rPr>
              <a:t> 4 school years x </a:t>
            </a:r>
          </a:p>
          <a:p>
            <a:pPr algn="ctr" rtl="0"/>
            <a:r>
              <a:rPr lang="en-GB" b="1" dirty="0">
                <a:effectLst/>
              </a:rPr>
              <a:t>2 parallel classes x</a:t>
            </a:r>
          </a:p>
          <a:p>
            <a:pPr algn="ctr" rtl="0"/>
            <a:r>
              <a:rPr lang="en-GB" b="1" dirty="0">
                <a:effectLst/>
              </a:rPr>
              <a:t> 50 high schools in a county x </a:t>
            </a:r>
          </a:p>
          <a:p>
            <a:pPr algn="ctr" rtl="0"/>
            <a:r>
              <a:rPr lang="en-GB" b="1" dirty="0">
                <a:effectLst/>
              </a:rPr>
              <a:t>41 counties in the country </a:t>
            </a:r>
          </a:p>
          <a:p>
            <a:pPr algn="ctr" rtl="0"/>
            <a:endParaRPr lang="en-GB" b="1" dirty="0"/>
          </a:p>
          <a:p>
            <a:pPr algn="ctr" rtl="0"/>
            <a:r>
              <a:rPr lang="en-GB" sz="2800" b="1" dirty="0">
                <a:effectLst/>
              </a:rPr>
              <a:t>= 400,000 young people involved , </a:t>
            </a:r>
            <a:br>
              <a:rPr lang="en-GB" dirty="0"/>
            </a:br>
            <a:endParaRPr lang="en-R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1A9510-B723-88A7-1C75-3AC9977FDE92}"/>
              </a:ext>
            </a:extLst>
          </p:cNvPr>
          <p:cNvSpPr txBox="1"/>
          <p:nvPr/>
        </p:nvSpPr>
        <p:spPr>
          <a:xfrm>
            <a:off x="827902" y="5656301"/>
            <a:ext cx="98446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B0F0"/>
                </a:solidFill>
              </a:rPr>
              <a:t>W</a:t>
            </a:r>
            <a:r>
              <a:rPr lang="en-GB" sz="3200" dirty="0">
                <a:solidFill>
                  <a:srgbClr val="00B0F0"/>
                </a:solidFill>
                <a:effectLst/>
              </a:rPr>
              <a:t>e would get the interest of 10 times more young people </a:t>
            </a:r>
          </a:p>
          <a:p>
            <a:pPr algn="ctr"/>
            <a:r>
              <a:rPr lang="en-GB" sz="3200" dirty="0">
                <a:solidFill>
                  <a:srgbClr val="00B0F0"/>
                </a:solidFill>
                <a:effectLst/>
              </a:rPr>
              <a:t>comparing to the number reached so far</a:t>
            </a:r>
          </a:p>
          <a:p>
            <a:endParaRPr lang="en-RO" sz="32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2FD568-7141-5457-A948-F8FEFC079F46}"/>
              </a:ext>
            </a:extLst>
          </p:cNvPr>
          <p:cNvSpPr txBox="1"/>
          <p:nvPr/>
        </p:nvSpPr>
        <p:spPr>
          <a:xfrm>
            <a:off x="2902283" y="2552908"/>
            <a:ext cx="5695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O" sz="2800" b="1" dirty="0"/>
              <a:t>T</a:t>
            </a:r>
            <a:r>
              <a:rPr lang="en-GB" sz="2800" b="1" dirty="0"/>
              <a:t>h</a:t>
            </a:r>
            <a:r>
              <a:rPr lang="en-RO" sz="2800" b="1" dirty="0"/>
              <a:t>e young people reach breakdown 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374FC8-C1D6-43C6-874D-3BB6334E5E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58" b="10318"/>
          <a:stretch/>
        </p:blipFill>
        <p:spPr>
          <a:xfrm>
            <a:off x="2301334" y="90695"/>
            <a:ext cx="6897816" cy="2462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A8BD73-20DC-747A-0D80-2AF89B556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90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F91A443-3267-3254-A743-990F8A728513}"/>
              </a:ext>
            </a:extLst>
          </p:cNvPr>
          <p:cNvSpPr txBox="1"/>
          <p:nvPr/>
        </p:nvSpPr>
        <p:spPr>
          <a:xfrm>
            <a:off x="107641" y="490762"/>
            <a:ext cx="1182541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sz="2800" b="1" dirty="0"/>
              <a:t>P</a:t>
            </a:r>
            <a:r>
              <a:rPr lang="en-GB" sz="2800" b="1" dirty="0">
                <a:effectLst/>
              </a:rPr>
              <a:t>roject perspectives for the next 5 years :</a:t>
            </a:r>
            <a:br>
              <a:rPr lang="en-GB" b="1" dirty="0">
                <a:effectLst/>
              </a:rPr>
            </a:br>
            <a:endParaRPr lang="en-GB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b="1" dirty="0">
                <a:effectLst/>
              </a:rPr>
              <a:t>From the end of - 2023 </a:t>
            </a:r>
            <a:r>
              <a:rPr lang="en-GB" b="1" dirty="0"/>
              <a:t>assign </a:t>
            </a:r>
            <a:r>
              <a:rPr lang="en-GB" b="1" dirty="0">
                <a:effectLst/>
              </a:rPr>
              <a:t>young people as project ambassadors of Max Leaders.                                           </a:t>
            </a:r>
          </a:p>
          <a:p>
            <a:pPr algn="ctr" rtl="0"/>
            <a:endParaRPr lang="en-GB" b="1" dirty="0"/>
          </a:p>
          <a:p>
            <a:pPr algn="ctr" rtl="0"/>
            <a:r>
              <a:rPr lang="en-GB" b="1" dirty="0"/>
              <a:t>F</a:t>
            </a:r>
            <a:r>
              <a:rPr lang="en-GB" b="1" dirty="0">
                <a:effectLst/>
              </a:rPr>
              <a:t>rom 2025 - to establish 3 hubs in the country where we can mentor and help young people to find their passion</a:t>
            </a:r>
            <a:endParaRPr lang="en-GB" b="1" dirty="0"/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en-GB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b="1" dirty="0"/>
              <a:t>From 2026 - </a:t>
            </a:r>
            <a:r>
              <a:rPr lang="en-GB" b="1" dirty="0">
                <a:effectLst/>
              </a:rPr>
              <a:t>To have online libraries that help young people and support them through education and mentorship</a:t>
            </a:r>
            <a:br>
              <a:rPr lang="en-GB" b="1" dirty="0">
                <a:effectLst/>
              </a:rPr>
            </a:br>
            <a:endParaRPr lang="en-GB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b="1" dirty="0"/>
              <a:t>W</a:t>
            </a:r>
            <a:r>
              <a:rPr lang="en-GB" b="1" dirty="0">
                <a:effectLst/>
              </a:rPr>
              <a:t>e want to become a NATIONAL VOICE supported by 5000 voluntary member facilitators  at the end of 2025 , and 10.000 members in 2027 that will be attracted through our new national programs</a:t>
            </a: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en-GB" b="1" dirty="0"/>
              <a:t>And is very important that we want to transform this guide  in a manual of leadership in 2 years </a:t>
            </a:r>
            <a:endParaRPr lang="en-GB" b="1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endParaRPr lang="en-GB" dirty="0">
              <a:effectLst/>
            </a:endParaRPr>
          </a:p>
          <a:p>
            <a:pPr algn="ctr"/>
            <a:br>
              <a:rPr lang="en-GB" dirty="0"/>
            </a:br>
            <a:endParaRPr lang="en-R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F0F44-1FB4-4F54-15BC-9D858FF09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93" b="7157"/>
          <a:stretch/>
        </p:blipFill>
        <p:spPr>
          <a:xfrm>
            <a:off x="7898524" y="4120844"/>
            <a:ext cx="4293476" cy="2579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62F13C-9D8E-2099-8F95-A5D9E0739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72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B81668-9F5B-0107-21E6-EEF8DD7E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517890"/>
            <a:ext cx="5812138" cy="414015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93FDDB-CF81-0353-7B9C-5649ED9FB1D1}"/>
              </a:ext>
            </a:extLst>
          </p:cNvPr>
          <p:cNvSpPr txBox="1"/>
          <p:nvPr/>
        </p:nvSpPr>
        <p:spPr>
          <a:xfrm>
            <a:off x="972065" y="2352366"/>
            <a:ext cx="4613189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2800" dirty="0">
                <a:effectLst/>
              </a:rPr>
              <a:t>The guests will be : </a:t>
            </a:r>
          </a:p>
          <a:p>
            <a:pPr algn="ctr" rtl="0"/>
            <a:r>
              <a:rPr lang="en-GB" sz="2800" dirty="0">
                <a:effectLst/>
              </a:rPr>
              <a:t>the press, </a:t>
            </a:r>
          </a:p>
          <a:p>
            <a:pPr algn="ctr" rtl="0"/>
            <a:r>
              <a:rPr lang="en-GB" sz="2800" dirty="0">
                <a:effectLst/>
              </a:rPr>
              <a:t>local authorities, </a:t>
            </a:r>
          </a:p>
          <a:p>
            <a:pPr algn="ctr" rtl="0"/>
            <a:r>
              <a:rPr lang="en-GB" sz="2800" dirty="0">
                <a:effectLst/>
              </a:rPr>
              <a:t>school inspectorate,</a:t>
            </a:r>
          </a:p>
          <a:p>
            <a:pPr algn="ctr" rtl="0"/>
            <a:r>
              <a:rPr lang="en-GB" sz="2800" dirty="0">
                <a:effectLst/>
              </a:rPr>
              <a:t> town hall, </a:t>
            </a:r>
          </a:p>
          <a:p>
            <a:pPr algn="ctr" rtl="0"/>
            <a:r>
              <a:rPr lang="en-GB" sz="2800" dirty="0">
                <a:effectLst/>
              </a:rPr>
              <a:t>schools, </a:t>
            </a:r>
          </a:p>
          <a:p>
            <a:pPr algn="ctr" rtl="0"/>
            <a:r>
              <a:rPr lang="en-GB" sz="2800" dirty="0">
                <a:effectLst/>
              </a:rPr>
              <a:t>teachers 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3051FC-B8FC-69DE-C910-38B03FED1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63DE74-5F09-D7DC-9E02-A3D6B7929919}"/>
              </a:ext>
            </a:extLst>
          </p:cNvPr>
          <p:cNvSpPr txBox="1"/>
          <p:nvPr/>
        </p:nvSpPr>
        <p:spPr>
          <a:xfrm>
            <a:off x="593124" y="379117"/>
            <a:ext cx="684174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>
                <a:effectLst/>
              </a:rPr>
              <a:t>The OFFICIAL launch of the Guide </a:t>
            </a:r>
          </a:p>
          <a:p>
            <a:pPr algn="ctr"/>
            <a:r>
              <a:rPr lang="en-GB" sz="3600" b="1" dirty="0">
                <a:effectLst/>
              </a:rPr>
              <a:t>will be held on the 5th of October. </a:t>
            </a:r>
            <a:endParaRPr lang="en-RO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CFA2A9-D61F-E4A9-7746-3A009E1D2B9C}"/>
              </a:ext>
            </a:extLst>
          </p:cNvPr>
          <p:cNvSpPr txBox="1"/>
          <p:nvPr/>
        </p:nvSpPr>
        <p:spPr>
          <a:xfrm>
            <a:off x="283862" y="161278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GB" b="1" dirty="0">
                <a:effectLst/>
              </a:rPr>
              <a:t>We will have an event held in a representative school. </a:t>
            </a:r>
          </a:p>
        </p:txBody>
      </p:sp>
    </p:spTree>
    <p:extLst>
      <p:ext uri="{BB962C8B-B14F-4D97-AF65-F5344CB8AC3E}">
        <p14:creationId xmlns:p14="http://schemas.microsoft.com/office/powerpoint/2010/main" val="2120864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946AAB-BC2A-6B3D-4D97-55A87C242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1702" y="3429000"/>
            <a:ext cx="10515600" cy="264516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8BF601-3839-F53D-769F-D89947950BBF}"/>
              </a:ext>
            </a:extLst>
          </p:cNvPr>
          <p:cNvSpPr txBox="1"/>
          <p:nvPr/>
        </p:nvSpPr>
        <p:spPr>
          <a:xfrm>
            <a:off x="258943" y="903756"/>
            <a:ext cx="9245942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3600" b="1" dirty="0">
                <a:effectLst/>
              </a:rPr>
              <a:t> Starting on the 5th of October , the Guide </a:t>
            </a:r>
          </a:p>
          <a:p>
            <a:pPr algn="ctr" rtl="0"/>
            <a:r>
              <a:rPr lang="en-GB" sz="3600" b="1" dirty="0">
                <a:effectLst/>
              </a:rPr>
              <a:t>will be distributed in schools </a:t>
            </a:r>
          </a:p>
          <a:p>
            <a:pPr algn="ctr" rtl="0"/>
            <a:r>
              <a:rPr lang="en-GB" sz="3600" b="1" dirty="0">
                <a:effectLst/>
              </a:rPr>
              <a:t>to the 1500 volunteers </a:t>
            </a:r>
          </a:p>
          <a:p>
            <a:pPr algn="ctr" rtl="0"/>
            <a:r>
              <a:rPr lang="en-GB" sz="3600" b="1" dirty="0">
                <a:effectLst/>
              </a:rPr>
              <a:t>to be used in class during leadership lessons</a:t>
            </a:r>
            <a:endParaRPr lang="en-GB" sz="3600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81CA0D-C860-39AC-A928-33908E774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9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4997CE-FCCB-7989-6D08-24C2BA73EC86}"/>
              </a:ext>
            </a:extLst>
          </p:cNvPr>
          <p:cNvSpPr txBox="1"/>
          <p:nvPr/>
        </p:nvSpPr>
        <p:spPr>
          <a:xfrm>
            <a:off x="1651685" y="1142829"/>
            <a:ext cx="801129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2400" b="1" dirty="0">
                <a:effectLst/>
              </a:rPr>
              <a:t>The Online space is the future, </a:t>
            </a:r>
          </a:p>
          <a:p>
            <a:pPr algn="ctr" rtl="0"/>
            <a:r>
              <a:rPr lang="en-GB" sz="2400" b="1" dirty="0">
                <a:effectLst/>
              </a:rPr>
              <a:t>it supports the project's sustainability and traceability </a:t>
            </a:r>
          </a:p>
          <a:p>
            <a:pPr algn="ctr" rtl="0"/>
            <a:r>
              <a:rPr lang="en-GB" sz="2400" b="1" dirty="0">
                <a:effectLst/>
              </a:rPr>
              <a:t>through the guide’s worksheets </a:t>
            </a:r>
          </a:p>
          <a:p>
            <a:pPr algn="ctr" rtl="0"/>
            <a:r>
              <a:rPr lang="en-GB" sz="2400" b="1" dirty="0">
                <a:effectLst/>
              </a:rPr>
              <a:t>- online application - Max Leaders 2024</a:t>
            </a:r>
            <a:endParaRPr lang="en-RO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C2CBB1-EDD4-46D6-65EA-0A0751AD1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84" y="3054367"/>
            <a:ext cx="8011297" cy="3277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DA3108-8CE3-CF76-B915-16D76ACD7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66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847B14-DE97-0A05-8DBC-0A0DB4E89DB4}"/>
              </a:ext>
            </a:extLst>
          </p:cNvPr>
          <p:cNvSpPr txBox="1"/>
          <p:nvPr/>
        </p:nvSpPr>
        <p:spPr>
          <a:xfrm>
            <a:off x="3048000" y="144715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br>
              <a:rPr lang="en-GB" b="1" dirty="0">
                <a:effectLst/>
              </a:rPr>
            </a:br>
            <a:endParaRPr lang="en-GB" dirty="0">
              <a:effectLst/>
            </a:endParaRPr>
          </a:p>
          <a:p>
            <a:br>
              <a:rPr lang="en-GB" dirty="0"/>
            </a:br>
            <a:endParaRPr lang="en-R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F159B-3E75-7522-9038-FFE0FD8350BB}"/>
              </a:ext>
            </a:extLst>
          </p:cNvPr>
          <p:cNvSpPr txBox="1"/>
          <p:nvPr/>
        </p:nvSpPr>
        <p:spPr>
          <a:xfrm>
            <a:off x="1433385" y="5598122"/>
            <a:ext cx="951470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3600" b="1" dirty="0">
                <a:effectLst/>
              </a:rPr>
              <a:t>This is our biggest motivation </a:t>
            </a:r>
          </a:p>
          <a:p>
            <a:pPr algn="ctr" rtl="0"/>
            <a:r>
              <a:rPr lang="en-GB" b="1" dirty="0">
                <a:effectLst/>
              </a:rPr>
              <a:t>to let the  future generations enjoy the advantages brought by this knowledge right now.</a:t>
            </a:r>
            <a:endParaRPr lang="en-GB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446E50-6F05-CDF9-13E3-E3744C0F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992" y="1435746"/>
            <a:ext cx="7620000" cy="3975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7BA098-9EA3-7E6D-4FBA-62E5ED8D4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BD0274-40D9-E109-4940-A0039827F3C4}"/>
              </a:ext>
            </a:extLst>
          </p:cNvPr>
          <p:cNvSpPr txBox="1"/>
          <p:nvPr/>
        </p:nvSpPr>
        <p:spPr>
          <a:xfrm>
            <a:off x="258943" y="510846"/>
            <a:ext cx="870892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rtl="0"/>
            <a:r>
              <a:rPr lang="en-GB" b="1" dirty="0">
                <a:effectLst/>
              </a:rPr>
              <a:t>We must hurry the project’s implementation because generations of young people</a:t>
            </a:r>
          </a:p>
          <a:p>
            <a:pPr algn="ctr" rtl="0"/>
            <a:r>
              <a:rPr lang="en-GB" b="1" dirty="0">
                <a:effectLst/>
              </a:rPr>
              <a:t> finish school year after year without being equipped with basic knowledge of leadership.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18650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2CCF4-B187-701D-C934-0670E53DD7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257A13-834E-1F26-31B0-24C19ECE4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R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4AC1D8-A0E4-02BD-E95C-E18A61ED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531" y="-924059"/>
            <a:ext cx="12563061" cy="88680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94EEE0-C6B7-46D2-5836-F25BF16BA6D1}"/>
              </a:ext>
            </a:extLst>
          </p:cNvPr>
          <p:cNvSpPr txBox="1"/>
          <p:nvPr/>
        </p:nvSpPr>
        <p:spPr>
          <a:xfrm>
            <a:off x="2663687" y="4483723"/>
            <a:ext cx="682486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RO" sz="3200" b="1" dirty="0"/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2518730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E9D50-7A37-C904-93EB-B6CCD369D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815" y="656531"/>
            <a:ext cx="7685185" cy="2943922"/>
          </a:xfrm>
        </p:spPr>
        <p:txBody>
          <a:bodyPr/>
          <a:lstStyle/>
          <a:p>
            <a:r>
              <a:rPr lang="en-R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Magda Bei – volunteer and the coordinator of Max Leaders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project guide </a:t>
            </a:r>
            <a:b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manage </a:t>
            </a:r>
            <a:r>
              <a:rPr lang="en-US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Estern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Region</a:t>
            </a:r>
            <a:endParaRPr lang="en-RO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C848B1-FBD8-9EBC-CCF3-16118E8466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85" r="12834"/>
          <a:stretch/>
        </p:blipFill>
        <p:spPr>
          <a:xfrm>
            <a:off x="836864" y="952377"/>
            <a:ext cx="2805868" cy="247662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0EEBA7-D3CD-67EC-5532-B374B87747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23891"/>
          <a:stretch/>
        </p:blipFill>
        <p:spPr>
          <a:xfrm>
            <a:off x="7657679" y="3724844"/>
            <a:ext cx="2668319" cy="24766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530F701-2EF3-1371-59A3-2D650971D77B}"/>
              </a:ext>
            </a:extLst>
          </p:cNvPr>
          <p:cNvSpPr txBox="1">
            <a:spLocks/>
          </p:cNvSpPr>
          <p:nvPr/>
        </p:nvSpPr>
        <p:spPr>
          <a:xfrm>
            <a:off x="446049" y="3724846"/>
            <a:ext cx="7448468" cy="2476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RO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Oana Yucel - volunteer coordinator for this projects </a:t>
            </a:r>
          </a:p>
        </p:txBody>
      </p:sp>
    </p:spTree>
    <p:extLst>
      <p:ext uri="{BB962C8B-B14F-4D97-AF65-F5344CB8AC3E}">
        <p14:creationId xmlns:p14="http://schemas.microsoft.com/office/powerpoint/2010/main" val="358540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981DE9-0070-8385-1B6F-935A571BE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927" y="154328"/>
            <a:ext cx="6599582" cy="43997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25792F-5C9A-BD15-B954-A04288977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144" y="2954474"/>
            <a:ext cx="3199150" cy="3199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ABFEC09-DF13-3507-DC2B-3A99734CC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74" y="192156"/>
            <a:ext cx="3853052" cy="216203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F487EA-F5B3-05C6-E314-88232A4978E0}"/>
              </a:ext>
            </a:extLst>
          </p:cNvPr>
          <p:cNvSpPr txBox="1"/>
          <p:nvPr/>
        </p:nvSpPr>
        <p:spPr>
          <a:xfrm>
            <a:off x="8111202" y="4575913"/>
            <a:ext cx="18473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endParaRPr lang="en-RO" sz="2000" b="1" i="0" u="none" strike="noStrike" dirty="0">
              <a:effectLst/>
              <a:latin typeface="Söhn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F80A84-FD3D-0541-CA70-E50AA0DB2BE6}"/>
              </a:ext>
            </a:extLst>
          </p:cNvPr>
          <p:cNvSpPr txBox="1"/>
          <p:nvPr/>
        </p:nvSpPr>
        <p:spPr>
          <a:xfrm>
            <a:off x="43328" y="2420623"/>
            <a:ext cx="486678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RO" sz="2000" b="1" dirty="0"/>
              <a:t>International initiative to support the young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C9816E-5A6F-BBF3-4334-D57154E22A43}"/>
              </a:ext>
            </a:extLst>
          </p:cNvPr>
          <p:cNvSpPr txBox="1"/>
          <p:nvPr/>
        </p:nvSpPr>
        <p:spPr>
          <a:xfrm>
            <a:off x="107770" y="6257822"/>
            <a:ext cx="480234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RO" b="1" dirty="0"/>
              <a:t>John Maxwell sold 21 million copies of his books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8D4FC3-2739-722C-FAD1-4410F7FF463E}"/>
              </a:ext>
            </a:extLst>
          </p:cNvPr>
          <p:cNvSpPr txBox="1"/>
          <p:nvPr/>
        </p:nvSpPr>
        <p:spPr>
          <a:xfrm>
            <a:off x="3142180" y="5303715"/>
            <a:ext cx="873963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RO" sz="2800" dirty="0"/>
              <a:t>T</a:t>
            </a:r>
            <a:r>
              <a:rPr lang="en-GB" sz="2800" dirty="0"/>
              <a:t>h</a:t>
            </a:r>
            <a:r>
              <a:rPr lang="en-RO" sz="2800" dirty="0"/>
              <a:t>e International leadership day is now</a:t>
            </a:r>
          </a:p>
          <a:p>
            <a:pPr algn="ctr"/>
            <a:r>
              <a:rPr lang="en-RO" sz="2800" dirty="0"/>
              <a:t> celebrated on John C. Maxwell’s birthday on </a:t>
            </a:r>
            <a:r>
              <a:rPr lang="en-US" sz="2800" b="0" i="0" u="none" strike="noStrike" dirty="0">
                <a:solidFill>
                  <a:srgbClr val="040C28"/>
                </a:solidFill>
                <a:effectLst/>
                <a:latin typeface="Google Sans"/>
              </a:rPr>
              <a:t>February 20th</a:t>
            </a:r>
            <a:endParaRPr lang="en-RO" sz="2800" dirty="0"/>
          </a:p>
        </p:txBody>
      </p:sp>
    </p:spTree>
    <p:extLst>
      <p:ext uri="{BB962C8B-B14F-4D97-AF65-F5344CB8AC3E}">
        <p14:creationId xmlns:p14="http://schemas.microsoft.com/office/powerpoint/2010/main" val="3208434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F2E31-3B12-55A1-69EF-311BC4E85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767" y="130774"/>
            <a:ext cx="8485797" cy="11933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effectLst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</a:rPr>
              <a:t>The Romanian Maxwell foundation began personal development project for high school students with 12 lesson curriculum approved by the Ministry of Education.</a:t>
            </a:r>
            <a:endParaRPr lang="en-US" sz="2400" dirty="0">
              <a:effectLst/>
              <a:latin typeface="Calibri" panose="020F0502020204030204" pitchFamily="34" charset="0"/>
            </a:endParaRPr>
          </a:p>
          <a:p>
            <a:pPr algn="ctr">
              <a:spcBef>
                <a:spcPts val="100"/>
              </a:spcBef>
            </a:pPr>
            <a:endParaRPr lang="en-RO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4A110-E2DE-1254-03DC-B3041F876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FB44F1-7BF8-7DF9-E52C-56BB57502B1A}"/>
              </a:ext>
            </a:extLst>
          </p:cNvPr>
          <p:cNvSpPr txBox="1"/>
          <p:nvPr/>
        </p:nvSpPr>
        <p:spPr>
          <a:xfrm>
            <a:off x="94130" y="5619670"/>
            <a:ext cx="1183892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b="1" dirty="0"/>
              <a:t>Being</a:t>
            </a:r>
            <a:r>
              <a:rPr lang="en-GB" sz="2400" b="1" dirty="0">
                <a:effectLst/>
              </a:rPr>
              <a:t> well received , we decided to create </a:t>
            </a:r>
            <a:r>
              <a:rPr lang="en-GB" sz="2400" b="1" dirty="0"/>
              <a:t>a </a:t>
            </a:r>
            <a:r>
              <a:rPr lang="en-GB" sz="2400" b="1" dirty="0">
                <a:effectLst/>
              </a:rPr>
              <a:t>guide and also to integrate it in a mobile app. </a:t>
            </a:r>
          </a:p>
          <a:p>
            <a:endParaRPr lang="en-RO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C4BD7-6143-3461-692C-F25CA21D2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246" y="1409985"/>
            <a:ext cx="8969508" cy="4038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2DC182-C68F-539C-FF42-BFC76C4DC0AD}"/>
              </a:ext>
            </a:extLst>
          </p:cNvPr>
          <p:cNvSpPr txBox="1"/>
          <p:nvPr/>
        </p:nvSpPr>
        <p:spPr>
          <a:xfrm>
            <a:off x="2534282" y="6035169"/>
            <a:ext cx="664752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sz="3600" b="1" dirty="0">
                <a:effectLst/>
              </a:rPr>
              <a:t>all for reaching a bigger audience.</a:t>
            </a:r>
            <a:endParaRPr lang="en-GB" sz="3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435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B06CF5C-6F27-02A5-956A-ECECEDFDE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88" y="2040100"/>
            <a:ext cx="10515600" cy="2658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5EC849-1C60-5FB7-2623-2DA51D3E8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33B4D6-3F78-71EB-CB58-B2E9E8249691}"/>
              </a:ext>
            </a:extLst>
          </p:cNvPr>
          <p:cNvSpPr txBox="1"/>
          <p:nvPr/>
        </p:nvSpPr>
        <p:spPr>
          <a:xfrm>
            <a:off x="381000" y="4774499"/>
            <a:ext cx="11429999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ro-RO" sz="2800" b="1" dirty="0">
                <a:effectLst/>
                <a:latin typeface="Times New Roman, serif"/>
              </a:rPr>
              <a:t>The personal </a:t>
            </a:r>
            <a:r>
              <a:rPr lang="ro-RO" sz="2800" b="1" dirty="0" err="1">
                <a:effectLst/>
                <a:latin typeface="Times New Roman, serif"/>
              </a:rPr>
              <a:t>development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guide</a:t>
            </a:r>
            <a:r>
              <a:rPr lang="ro-RO" sz="2800" b="1" dirty="0">
                <a:effectLst/>
                <a:latin typeface="Times New Roman, serif"/>
              </a:rPr>
              <a:t> for </a:t>
            </a:r>
            <a:r>
              <a:rPr lang="ro-RO" sz="2800" b="1" dirty="0" err="1">
                <a:effectLst/>
                <a:latin typeface="Times New Roman, serif"/>
              </a:rPr>
              <a:t>students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between</a:t>
            </a:r>
            <a:r>
              <a:rPr lang="ro-RO" sz="2800" b="1" dirty="0">
                <a:effectLst/>
                <a:latin typeface="Times New Roman, serif"/>
              </a:rPr>
              <a:t> 9th - 12th grade. </a:t>
            </a:r>
            <a:r>
              <a:rPr lang="ro-RO" sz="2800" b="1" dirty="0" err="1">
                <a:effectLst/>
                <a:latin typeface="Times New Roman, serif"/>
              </a:rPr>
              <a:t>They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will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receive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this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knowledge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during</a:t>
            </a:r>
            <a:r>
              <a:rPr lang="ro-RO" sz="2800" b="1" dirty="0">
                <a:effectLst/>
                <a:latin typeface="Times New Roman, serif"/>
              </a:rPr>
              <a:t> management </a:t>
            </a:r>
            <a:r>
              <a:rPr lang="ro-RO" sz="2800" b="1" dirty="0" err="1">
                <a:effectLst/>
                <a:latin typeface="Times New Roman, serif"/>
              </a:rPr>
              <a:t>hours</a:t>
            </a:r>
            <a:endParaRPr lang="ro-RO" sz="2800" b="1" dirty="0">
              <a:effectLst/>
              <a:latin typeface="Times New Roman, serif"/>
            </a:endParaRPr>
          </a:p>
          <a:p>
            <a:pPr algn="ctr" rtl="0"/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starting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with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the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new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school</a:t>
            </a:r>
            <a:r>
              <a:rPr lang="ro-RO" sz="2800" b="1" dirty="0">
                <a:effectLst/>
                <a:latin typeface="Times New Roman, serif"/>
              </a:rPr>
              <a:t> </a:t>
            </a:r>
            <a:r>
              <a:rPr lang="ro-RO" sz="2800" b="1" dirty="0" err="1">
                <a:effectLst/>
                <a:latin typeface="Times New Roman, serif"/>
              </a:rPr>
              <a:t>year</a:t>
            </a:r>
            <a:r>
              <a:rPr lang="ro-RO" sz="2800" b="1" dirty="0">
                <a:effectLst/>
                <a:latin typeface="Times New Roman, serif"/>
              </a:rPr>
              <a:t> 2023-2024. </a:t>
            </a:r>
            <a:endParaRPr lang="ro-RO" sz="280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530F9D-7127-FA3C-B975-4D689D48AE45}"/>
              </a:ext>
            </a:extLst>
          </p:cNvPr>
          <p:cNvSpPr txBox="1"/>
          <p:nvPr/>
        </p:nvSpPr>
        <p:spPr>
          <a:xfrm>
            <a:off x="425525" y="370703"/>
            <a:ext cx="819615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indent="0" algn="ctr" rtl="0">
              <a:buNone/>
            </a:pPr>
            <a:r>
              <a:rPr lang="en-GB" sz="2400" b="1" dirty="0">
                <a:effectLst/>
              </a:rPr>
              <a:t>We held 2600 personal development sessions for students, </a:t>
            </a:r>
            <a:endParaRPr lang="en-GB" sz="2400" dirty="0">
              <a:effectLst/>
            </a:endParaRPr>
          </a:p>
          <a:p>
            <a:pPr marL="0" indent="0" algn="ctr" rtl="0">
              <a:buNone/>
            </a:pPr>
            <a:r>
              <a:rPr lang="en-GB" sz="2400" b="1" dirty="0">
                <a:effectLst/>
              </a:rPr>
              <a:t>provided by a number of 1500 voluntary </a:t>
            </a:r>
            <a:r>
              <a:rPr lang="en-GB" sz="2400" b="1" dirty="0"/>
              <a:t>c</a:t>
            </a:r>
            <a:r>
              <a:rPr lang="en-GB" sz="2400" b="1" dirty="0">
                <a:effectLst/>
              </a:rPr>
              <a:t>lassroom teachers, </a:t>
            </a:r>
            <a:endParaRPr lang="en-GB" sz="2400" dirty="0">
              <a:effectLst/>
            </a:endParaRPr>
          </a:p>
          <a:p>
            <a:pPr marL="0" indent="0" algn="ctr" rtl="0">
              <a:buNone/>
            </a:pPr>
            <a:r>
              <a:rPr lang="en-GB" sz="2400" b="1" dirty="0">
                <a:effectLst/>
              </a:rPr>
              <a:t>and the beneficiaries being more than 45000 young people, </a:t>
            </a:r>
            <a:endParaRPr lang="en-GB" sz="2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8391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14CD6E-ADD3-B1E5-0165-7E78D6D20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724" y="3470"/>
            <a:ext cx="2569147" cy="342553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47B14E-2024-BABD-8386-E35E2A0F883A}"/>
              </a:ext>
            </a:extLst>
          </p:cNvPr>
          <p:cNvSpPr txBox="1"/>
          <p:nvPr/>
        </p:nvSpPr>
        <p:spPr>
          <a:xfrm>
            <a:off x="2975932" y="1807521"/>
            <a:ext cx="8957125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2800" b="1" dirty="0">
                <a:effectLst/>
                <a:latin typeface="Times New Roman" panose="02020603050405020304" pitchFamily="18" charset="0"/>
              </a:rPr>
              <a:t>We had the support of educators  all over the country</a:t>
            </a:r>
          </a:p>
          <a:p>
            <a:pPr algn="ctr" rtl="0"/>
            <a:r>
              <a:rPr lang="en-GB" sz="2800" b="1" dirty="0">
                <a:effectLst/>
                <a:latin typeface="Times New Roman" panose="02020603050405020304" pitchFamily="18" charset="0"/>
              </a:rPr>
              <a:t>that brought  us valuable feedback from the kids </a:t>
            </a:r>
          </a:p>
          <a:p>
            <a:pPr algn="ctr" rtl="0"/>
            <a:r>
              <a:rPr lang="en-GB" sz="2800" b="1" dirty="0">
                <a:effectLst/>
                <a:latin typeface="Times New Roman" panose="02020603050405020304" pitchFamily="18" charset="0"/>
              </a:rPr>
              <a:t>that was the fundamental finishing touch to our material. </a:t>
            </a:r>
            <a:endParaRPr lang="en-GB" sz="2800" dirty="0">
              <a:effectLst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3E3E0-7163-0F1C-17D8-4EDC15D6E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3264"/>
            <a:ext cx="2675870" cy="38147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18BA71-8D63-CA5E-6B88-F633EF70E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643" y="3761708"/>
            <a:ext cx="3902919" cy="2927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7AB84B-5B6E-2820-3DF3-0042E8E232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75" b="27273"/>
          <a:stretch/>
        </p:blipFill>
        <p:spPr>
          <a:xfrm>
            <a:off x="7745857" y="3761708"/>
            <a:ext cx="4317265" cy="2927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231ECC-6427-F11F-9436-F37E6E08D6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6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E281D-E8C5-2C61-D3D5-C5E41F059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  <a:t>We invest in young people - We invest in the future!</a:t>
            </a:r>
            <a:br>
              <a:rPr lang="en-GB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</a:br>
            <a:br>
              <a:rPr lang="en-GB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</a:rPr>
            </a:br>
            <a:br>
              <a:rPr lang="en-GB" sz="1800" dirty="0">
                <a:effectLst/>
                <a:latin typeface="Calibri" panose="020F0502020204030204" pitchFamily="34" charset="0"/>
              </a:rPr>
            </a:br>
            <a:r>
              <a:rPr lang="en-GB" sz="2700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photo : </a:t>
            </a:r>
            <a:r>
              <a:rPr lang="en-GB" sz="2700" dirty="0" err="1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exemple</a:t>
            </a:r>
            <a:r>
              <a:rPr lang="en-GB" sz="2700" dirty="0">
                <a:solidFill>
                  <a:schemeClr val="accent1"/>
                </a:solidFill>
                <a:effectLst/>
                <a:latin typeface="Calibri" panose="020F0502020204030204" pitchFamily="34" charset="0"/>
              </a:rPr>
              <a:t> from self -esteem lesson</a:t>
            </a:r>
            <a:endParaRPr lang="en-RO" sz="27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A747D8-9FE4-6DC9-E79B-FBE049B1E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863306"/>
            <a:ext cx="11975734" cy="53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4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063A5-CED1-63E0-A535-2494C41F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29"/>
          <a:stretch/>
        </p:blipFill>
        <p:spPr>
          <a:xfrm>
            <a:off x="1015482" y="1562809"/>
            <a:ext cx="9791471" cy="4394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D5BCB-1318-73BA-C566-BE678E404D84}"/>
              </a:ext>
            </a:extLst>
          </p:cNvPr>
          <p:cNvSpPr txBox="1"/>
          <p:nvPr/>
        </p:nvSpPr>
        <p:spPr>
          <a:xfrm>
            <a:off x="258943" y="647174"/>
            <a:ext cx="933674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0"/>
            <a:r>
              <a:rPr lang="en-GB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Our</a:t>
            </a:r>
            <a:r>
              <a:rPr lang="en-GB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initiative</a:t>
            </a:r>
            <a:r>
              <a:rPr lang="en-GB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represents a program that </a:t>
            </a:r>
            <a:r>
              <a:rPr lang="en-GB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equips young people </a:t>
            </a:r>
          </a:p>
          <a:p>
            <a:pPr algn="ctr" rtl="0"/>
            <a:r>
              <a:rPr lang="en-GB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with </a:t>
            </a:r>
            <a:r>
              <a:rPr lang="en-GB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life skills</a:t>
            </a:r>
            <a:endParaRPr lang="en-GB" sz="2400" dirty="0">
              <a:solidFill>
                <a:schemeClr val="bg1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F0BDF-F7F4-A06A-7770-52227CA47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7230" y="44946"/>
            <a:ext cx="2195827" cy="1193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FF7046-CCDC-E62C-C11F-44EB5FFC55E2}"/>
              </a:ext>
            </a:extLst>
          </p:cNvPr>
          <p:cNvSpPr txBox="1"/>
          <p:nvPr/>
        </p:nvSpPr>
        <p:spPr>
          <a:xfrm>
            <a:off x="1385047" y="6041549"/>
            <a:ext cx="9194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B0F0"/>
                </a:solidFill>
                <a:effectLst/>
                <a:latin typeface="Times New Roman" panose="02020603050405020304" pitchFamily="18" charset="0"/>
              </a:rPr>
              <a:t>We invest in young people - We invest in the future!</a:t>
            </a:r>
            <a:endParaRPr lang="en-RO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235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797929-AC3B-8495-EE9E-8600825CF0CE}"/>
              </a:ext>
            </a:extLst>
          </p:cNvPr>
          <p:cNvSpPr txBox="1"/>
          <p:nvPr/>
        </p:nvSpPr>
        <p:spPr>
          <a:xfrm>
            <a:off x="108488" y="697423"/>
            <a:ext cx="1230314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000" b="1" dirty="0">
                <a:solidFill>
                  <a:srgbClr val="00B0F0"/>
                </a:solidFill>
                <a:effectLst/>
              </a:rPr>
              <a:t>We would like them available online to make the lessons more accessible, interesting and attractive for students. </a:t>
            </a:r>
          </a:p>
          <a:p>
            <a:pPr rtl="0"/>
            <a:br>
              <a:rPr lang="en-GB" sz="2000" b="1" dirty="0">
                <a:solidFill>
                  <a:srgbClr val="00B0F0"/>
                </a:solidFill>
                <a:effectLst/>
              </a:rPr>
            </a:br>
            <a:br>
              <a:rPr lang="en-GB" sz="2000" b="1" dirty="0">
                <a:solidFill>
                  <a:srgbClr val="00B0F0"/>
                </a:solidFill>
                <a:effectLst/>
              </a:rPr>
            </a:br>
            <a:endParaRPr lang="en-GB" sz="2000" b="1" dirty="0">
              <a:solidFill>
                <a:srgbClr val="00B0F0"/>
              </a:solidFill>
              <a:effectLst/>
            </a:endParaRPr>
          </a:p>
          <a:p>
            <a:pPr rtl="0"/>
            <a:r>
              <a:rPr lang="en-GB" sz="2000" b="1" dirty="0">
                <a:solidFill>
                  <a:srgbClr val="00B0F0"/>
                </a:solidFill>
                <a:effectLst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F54C3D-802B-D1E3-0DA7-AD6199596170}"/>
              </a:ext>
            </a:extLst>
          </p:cNvPr>
          <p:cNvSpPr txBox="1"/>
          <p:nvPr/>
        </p:nvSpPr>
        <p:spPr>
          <a:xfrm>
            <a:off x="0" y="1503019"/>
            <a:ext cx="6754670" cy="48936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 rtl="0"/>
            <a:r>
              <a:rPr lang="en-GB" sz="2400" b="1" dirty="0">
                <a:effectLst/>
              </a:rPr>
              <a:t>MAIN THEMES IN THE GUIDE</a:t>
            </a:r>
          </a:p>
          <a:p>
            <a:pPr algn="ctr" rtl="0"/>
            <a:endParaRPr lang="en-GB" sz="2400" b="1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bullying, 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self-esteem , 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failure can lead to success, 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creativity and confidence in one's own potential, 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the importance of the right attitude, 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healthy choices , 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forgiveness and resolving conflicts, 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a good life is built upon good relationships, 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how to imagine your future,</a:t>
            </a:r>
            <a:endParaRPr lang="en-GB" sz="2400" dirty="0">
              <a:effectLst/>
            </a:endParaRPr>
          </a:p>
          <a:p>
            <a:pPr marL="285750" indent="-285750" algn="ctr" rtl="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awareness of one’s potential. </a:t>
            </a:r>
            <a:endParaRPr lang="en-GB" sz="2400" dirty="0">
              <a:effectLst/>
            </a:endParaRPr>
          </a:p>
          <a:p>
            <a:pPr algn="ctr"/>
            <a:endParaRPr lang="en-RO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E04D63-E876-1EFC-59AE-D7E92A27CD58}"/>
              </a:ext>
            </a:extLst>
          </p:cNvPr>
          <p:cNvSpPr txBox="1"/>
          <p:nvPr/>
        </p:nvSpPr>
        <p:spPr>
          <a:xfrm>
            <a:off x="1855694" y="201706"/>
            <a:ext cx="8412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effectLst/>
              </a:rPr>
              <a:t>The guide has 12 worksheets that support each lesson. </a:t>
            </a:r>
            <a:endParaRPr lang="en-GB" sz="2800" dirty="0">
              <a:effectLst/>
            </a:endParaRPr>
          </a:p>
          <a:p>
            <a:endParaRPr lang="en-RO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9E80B7-995E-8942-A5C7-3F87A5D7E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139" y="1815222"/>
            <a:ext cx="3239224" cy="4581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20D1AC-A871-9549-91F7-688FB65C74D9}"/>
              </a:ext>
            </a:extLst>
          </p:cNvPr>
          <p:cNvSpPr txBox="1"/>
          <p:nvPr/>
        </p:nvSpPr>
        <p:spPr>
          <a:xfrm>
            <a:off x="7873139" y="1155813"/>
            <a:ext cx="3130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Build your future </a:t>
            </a:r>
            <a:endParaRPr lang="en-RO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37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6449</TotalTime>
  <Words>804</Words>
  <Application>Microsoft Macintosh PowerPoint</Application>
  <PresentationFormat>Widescreen</PresentationFormat>
  <Paragraphs>103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Google Sans</vt:lpstr>
      <vt:lpstr>Söhne</vt:lpstr>
      <vt:lpstr>Times New Roman</vt:lpstr>
      <vt:lpstr>Times New Roman, serif</vt:lpstr>
      <vt:lpstr>Office Theme</vt:lpstr>
      <vt:lpstr>PowerPoint Presentation</vt:lpstr>
      <vt:lpstr>Magda Bei – volunteer and the coordinator of Max Leaders project guide  and manage Estern Region</vt:lpstr>
      <vt:lpstr>PowerPoint Presentation</vt:lpstr>
      <vt:lpstr>PowerPoint Presentation</vt:lpstr>
      <vt:lpstr>PowerPoint Presentation</vt:lpstr>
      <vt:lpstr>PowerPoint Presentation</vt:lpstr>
      <vt:lpstr>We invest in young people - We invest in the future!   photo : exemple from self -esteem lesson</vt:lpstr>
      <vt:lpstr>PowerPoint Presentation</vt:lpstr>
      <vt:lpstr>PowerPoint Presentation</vt:lpstr>
      <vt:lpstr>Build your future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Monica</dc:creator>
  <cp:lastModifiedBy>Magda B</cp:lastModifiedBy>
  <cp:revision>5</cp:revision>
  <dcterms:created xsi:type="dcterms:W3CDTF">2023-06-25T12:46:41Z</dcterms:created>
  <dcterms:modified xsi:type="dcterms:W3CDTF">2023-07-17T16:04:15Z</dcterms:modified>
</cp:coreProperties>
</file>